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32" r:id="rId3"/>
    <p:sldId id="325" r:id="rId4"/>
    <p:sldId id="336" r:id="rId5"/>
    <p:sldId id="337" r:id="rId6"/>
    <p:sldId id="326" r:id="rId7"/>
    <p:sldId id="327" r:id="rId8"/>
    <p:sldId id="329" r:id="rId9"/>
    <p:sldId id="335" r:id="rId10"/>
    <p:sldId id="330" r:id="rId11"/>
    <p:sldId id="338" r:id="rId12"/>
    <p:sldId id="323" r:id="rId13"/>
    <p:sldId id="333" r:id="rId14"/>
    <p:sldId id="309" r:id="rId15"/>
    <p:sldId id="334" r:id="rId16"/>
    <p:sldId id="331" r:id="rId17"/>
    <p:sldId id="317" r:id="rId18"/>
  </p:sldIdLst>
  <p:sldSz cx="121904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EDFF"/>
    <a:srgbClr val="81DEFF"/>
    <a:srgbClr val="AFEAFF"/>
    <a:srgbClr val="CC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77" autoAdjust="0"/>
    <p:restoredTop sz="94660"/>
  </p:normalViewPr>
  <p:slideViewPr>
    <p:cSldViewPr>
      <p:cViewPr>
        <p:scale>
          <a:sx n="90" d="100"/>
          <a:sy n="90" d="100"/>
        </p:scale>
        <p:origin x="618" y="4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62279-EF6F-40E9-933D-E0748BCB91FE}" type="datetimeFigureOut">
              <a:rPr lang="ru-RU" smtClean="0"/>
              <a:pPr/>
              <a:t>пн 18.01.21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1D8BC-1BDE-4670-AC49-C8415BC4B0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7582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1D8BC-1BDE-4670-AC49-C8415BC4B02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9502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1D8BC-1BDE-4670-AC49-C8415BC4B02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3616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1D8BC-1BDE-4670-AC49-C8415BC4B02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3616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1D8BC-1BDE-4670-AC49-C8415BC4B02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88DA-E44C-4F4E-AF28-32AC57209DF4}" type="datetimeFigureOut">
              <a:rPr lang="ru-RU" smtClean="0"/>
              <a:pPr/>
              <a:t>пн 18.01.21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0028-72D9-4C61-83DB-D09031C20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88DA-E44C-4F4E-AF28-32AC57209DF4}" type="datetimeFigureOut">
              <a:rPr lang="ru-RU" smtClean="0"/>
              <a:pPr/>
              <a:t>пн 18.01.21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0028-72D9-4C61-83DB-D09031C20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88DA-E44C-4F4E-AF28-32AC57209DF4}" type="datetimeFigureOut">
              <a:rPr lang="ru-RU" smtClean="0"/>
              <a:pPr/>
              <a:t>пн 18.01.21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0028-72D9-4C61-83DB-D09031C20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88DA-E44C-4F4E-AF28-32AC57209DF4}" type="datetimeFigureOut">
              <a:rPr lang="ru-RU" smtClean="0"/>
              <a:pPr/>
              <a:t>пн 18.01.21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0028-72D9-4C61-83DB-D09031C20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88DA-E44C-4F4E-AF28-32AC57209DF4}" type="datetimeFigureOut">
              <a:rPr lang="ru-RU" smtClean="0"/>
              <a:pPr/>
              <a:t>пн 18.01.21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0028-72D9-4C61-83DB-D09031C20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88DA-E44C-4F4E-AF28-32AC57209DF4}" type="datetimeFigureOut">
              <a:rPr lang="ru-RU" smtClean="0"/>
              <a:pPr/>
              <a:t>пн 18.01.21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0028-72D9-4C61-83DB-D09031C20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88DA-E44C-4F4E-AF28-32AC57209DF4}" type="datetimeFigureOut">
              <a:rPr lang="ru-RU" smtClean="0"/>
              <a:pPr/>
              <a:t>пн 18.01.21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0028-72D9-4C61-83DB-D09031C20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88DA-E44C-4F4E-AF28-32AC57209DF4}" type="datetimeFigureOut">
              <a:rPr lang="ru-RU" smtClean="0"/>
              <a:pPr/>
              <a:t>пн 18.01.21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0028-72D9-4C61-83DB-D09031C20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88DA-E44C-4F4E-AF28-32AC57209DF4}" type="datetimeFigureOut">
              <a:rPr lang="ru-RU" smtClean="0"/>
              <a:pPr/>
              <a:t>пн 18.01.21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0028-72D9-4C61-83DB-D09031C20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88DA-E44C-4F4E-AF28-32AC57209DF4}" type="datetimeFigureOut">
              <a:rPr lang="ru-RU" smtClean="0"/>
              <a:pPr/>
              <a:t>пн 18.01.21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0028-72D9-4C61-83DB-D09031C20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88DA-E44C-4F4E-AF28-32AC57209DF4}" type="datetimeFigureOut">
              <a:rPr lang="ru-RU" smtClean="0"/>
              <a:pPr/>
              <a:t>пн 18.01.21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0028-72D9-4C61-83DB-D09031C20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rgbClr val="81DE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488DA-E44C-4F4E-AF28-32AC57209DF4}" type="datetimeFigureOut">
              <a:rPr lang="ru-RU" smtClean="0"/>
              <a:pPr/>
              <a:t>пн 18.01.21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C0028-72D9-4C61-83DB-D09031C20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1" y="2733"/>
            <a:ext cx="12190413" cy="6854123"/>
          </a:xfrm>
          <a:prstGeom prst="frame">
            <a:avLst>
              <a:gd name="adj1" fmla="val 2156"/>
            </a:avLst>
          </a:prstGeom>
          <a:solidFill>
            <a:srgbClr val="00B0F0"/>
          </a:solidFill>
          <a:ln>
            <a:solidFill>
              <a:srgbClr val="CCFFFF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575" tIns="64788" rIns="129575" bIns="64788" rtlCol="0" anchor="ctr"/>
          <a:lstStyle>
            <a:defPPr>
              <a:defRPr lang="ru-RU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9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59;&#1095;&#1080;&#1090;&#1077;&#1083;&#1100;%20&#1075;&#1086;&#1076;&#1072;%202021%20&#1063;&#1072;&#1088;&#1072;&#1082;&#1086;&#1074;&#1072;%20&#1040;%20&#1040;\&#1091;&#1088;&#1086;&#1082;%20&#1085;&#1072;%20&#1088;&#1072;&#1081;&#1086;&#1085;%20&#1087;&#1086;%20&#1086;&#1082;&#1088;&#1091;&#1078;&#1072;&#1102;&#1097;&#1077;&#1084;&#1091;%20&#1084;&#1080;&#1088;&#1091;\&#1057;&#1077;&#1088;&#1105;&#1078;&#1072;%20&#1055;&#1072;&#1088;&#1072;&#1084;&#1086;&#1085;&#1086;&#1074;%20-%20&#1053;&#1077;%20&#1076;&#1088;&#1072;&#1079;&#1085;&#1080;&#1090;&#1077;%20&#1089;&#1086;&#1073;&#1072;&#1082;!.mp3" TargetMode="External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&#1059;&#1095;&#1080;&#1090;&#1077;&#1083;&#1100;%20&#1075;&#1086;&#1076;&#1072;%202021%20&#1063;&#1072;&#1088;&#1072;&#1082;&#1086;&#1074;&#1072;%20&#1040;%20&#1040;\&#1091;&#1088;&#1086;&#1082;%20&#1085;&#1072;%20&#1088;&#1072;&#1081;&#1086;&#1085;%20&#1087;&#1086;%20&#1086;&#1082;&#1088;&#1091;&#1078;&#1072;&#1102;&#1097;&#1077;&#1084;&#1091;%20&#1084;&#1080;&#1088;&#1091;\Sound_15464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Рисунок1.jpg"/>
          <p:cNvPicPr>
            <a:picLocks noChangeAspect="1" noChangeArrowheads="1"/>
          </p:cNvPicPr>
          <p:nvPr/>
        </p:nvPicPr>
        <p:blipFill>
          <a:blip r:embed="rId3"/>
          <a:srcRect l="2224" t="4167" r="12724" b="2083"/>
          <a:stretch>
            <a:fillRect/>
          </a:stretch>
        </p:blipFill>
        <p:spPr bwMode="auto">
          <a:xfrm>
            <a:off x="165852" y="142852"/>
            <a:ext cx="11858708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8794" y="2428868"/>
            <a:ext cx="11381619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 к уроку окружающего мира,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класс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УМК «Школа России»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80364" y="5000636"/>
            <a:ext cx="8533289" cy="142876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Составитель: Чаракова Аминат Абдулаевна,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квалификационная категория: «соответствие»</a:t>
            </a:r>
          </a:p>
          <a:p>
            <a:endParaRPr lang="ru-RU" dirty="0"/>
          </a:p>
        </p:txBody>
      </p:sp>
      <p:sp>
        <p:nvSpPr>
          <p:cNvPr id="13" name="Стрелка вправо 12">
            <a:hlinkClick r:id="" action="ppaction://hlinkshowjump?jump=nextslide"/>
          </p:cNvPr>
          <p:cNvSpPr/>
          <p:nvPr/>
        </p:nvSpPr>
        <p:spPr>
          <a:xfrm>
            <a:off x="10916347" y="6068333"/>
            <a:ext cx="864096" cy="503939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594744" y="642918"/>
            <a:ext cx="835824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казённое общеобразовательное учреждение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«Средняя общеобразовательная школа №8»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Левокумского муниципального округа Ставропольского края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c1168decf06a811c1a41c3c4a938f5cc_w20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77354" y="-2643230"/>
            <a:ext cx="3286147" cy="4286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66182" y="571480"/>
            <a:ext cx="79841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Остановка «Групповая»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84 0.13195 L 0.55051 0.6465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11063758" y="261382"/>
            <a:ext cx="864096" cy="503939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8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41831">
            <a:off x="9896928" y="3802220"/>
            <a:ext cx="2209185" cy="2978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842695"/>
            <a:ext cx="2062758" cy="2745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://ecoportal.su:81/images/news/707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5" y="880172"/>
            <a:ext cx="3470141" cy="254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help-rus-student.ru/pictures/36/450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8251" y="673239"/>
            <a:ext cx="3357115" cy="253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hunt-dogs.ru/wp-content/uploads/2011/03/lebed-klikun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4913" y="873389"/>
            <a:ext cx="3462861" cy="25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m-sosva.ru/wp-content/uploads/2015/07/7550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2318" y="4145445"/>
            <a:ext cx="2667000" cy="216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rrrcn.ru/wp-content/uploads/2012/04/Allring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6223" y="3356992"/>
            <a:ext cx="2851657" cy="332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limitsizenerji.com/test_baran/wp-content/uploads/2011/12/ku_halka_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7463" y="4077072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635620" y="44624"/>
            <a:ext cx="4514377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Кольцевание птиц</a:t>
            </a:r>
            <a:endParaRPr lang="ru-RU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044666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41831">
            <a:off x="10271781" y="4382081"/>
            <a:ext cx="1797017" cy="2422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417685"/>
            <a:ext cx="1630709" cy="2170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18" t="41311" r="15078" b="32219"/>
          <a:stretch/>
        </p:blipFill>
        <p:spPr bwMode="auto">
          <a:xfrm>
            <a:off x="1630708" y="2492896"/>
            <a:ext cx="8679339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66116" y="1571612"/>
            <a:ext cx="15215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синица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30533" y="1514194"/>
            <a:ext cx="1673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зяблик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3702" y="1571612"/>
            <a:ext cx="2469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жаворонок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75502" y="5642084"/>
            <a:ext cx="1489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дятел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58784" y="5642084"/>
            <a:ext cx="2017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ласточка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35366" y="5642084"/>
            <a:ext cx="2251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поползень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02718" y="1916832"/>
            <a:ext cx="1512168" cy="13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396124" y="2125228"/>
            <a:ext cx="128018" cy="53645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702718" y="1999923"/>
            <a:ext cx="1512168" cy="1249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>
            <a:stCxn id="10" idx="2"/>
          </p:cNvCxnSpPr>
          <p:nvPr/>
        </p:nvCxnSpPr>
        <p:spPr>
          <a:xfrm rot="5400000">
            <a:off x="7894167" y="1858239"/>
            <a:ext cx="1132564" cy="161402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887294" y="2147282"/>
            <a:ext cx="2088230" cy="77766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3944262" y="4417685"/>
            <a:ext cx="1822196" cy="130735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Прямая со стрелкой 1023"/>
          <p:cNvCxnSpPr/>
          <p:nvPr/>
        </p:nvCxnSpPr>
        <p:spPr>
          <a:xfrm flipV="1">
            <a:off x="3224182" y="4365104"/>
            <a:ext cx="1440160" cy="144016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Прямая со стрелкой 1029"/>
          <p:cNvCxnSpPr/>
          <p:nvPr/>
        </p:nvCxnSpPr>
        <p:spPr>
          <a:xfrm flipV="1">
            <a:off x="8075425" y="5229200"/>
            <a:ext cx="324036" cy="50405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871421" y="2582906"/>
            <a:ext cx="1174761" cy="1134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00823" y="3407873"/>
            <a:ext cx="1116158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49921" y="2582906"/>
            <a:ext cx="1103514" cy="1670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176304" y="2492896"/>
            <a:ext cx="1886472" cy="1239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023240" y="357166"/>
            <a:ext cx="89757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Остановка «Работа в паре»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993794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6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41831">
            <a:off x="10271781" y="4382081"/>
            <a:ext cx="1797017" cy="2422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417685"/>
            <a:ext cx="1630709" cy="2170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18" t="41311" r="15078" b="32219"/>
          <a:stretch/>
        </p:blipFill>
        <p:spPr bwMode="auto">
          <a:xfrm>
            <a:off x="1630708" y="2492896"/>
            <a:ext cx="8679339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66116" y="1571612"/>
            <a:ext cx="15215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синица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30533" y="1514194"/>
            <a:ext cx="1673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зяблик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3702" y="1571612"/>
            <a:ext cx="2469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жаворонок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75502" y="5642084"/>
            <a:ext cx="1489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дятел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58784" y="5642084"/>
            <a:ext cx="2017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ласточка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35366" y="5642084"/>
            <a:ext cx="2251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поползень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02718" y="1916832"/>
            <a:ext cx="1512168" cy="13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02718" y="1999923"/>
            <a:ext cx="1512168" cy="1249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380562" y="4572008"/>
            <a:ext cx="612102" cy="595883"/>
          </a:xfrm>
          <a:prstGeom prst="ellipse">
            <a:avLst/>
          </a:prstGeom>
          <a:solidFill>
            <a:srgbClr val="C00000"/>
          </a:solidFill>
          <a:ln>
            <a:solidFill>
              <a:srgbClr val="B9E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844748" y="3731910"/>
            <a:ext cx="551376" cy="57606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239222" y="2636912"/>
            <a:ext cx="621398" cy="612068"/>
          </a:xfrm>
          <a:prstGeom prst="ellipse">
            <a:avLst/>
          </a:prstGeom>
          <a:solidFill>
            <a:srgbClr val="C00000"/>
          </a:solidFill>
          <a:ln>
            <a:solidFill>
              <a:srgbClr val="B9E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9381354" y="3929066"/>
            <a:ext cx="701652" cy="639853"/>
          </a:xfrm>
          <a:prstGeom prst="ellipse">
            <a:avLst/>
          </a:prstGeom>
          <a:solidFill>
            <a:srgbClr val="C00000"/>
          </a:solidFill>
          <a:ln>
            <a:solidFill>
              <a:srgbClr val="B9E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71421" y="2582906"/>
            <a:ext cx="1174761" cy="1134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00823" y="3407873"/>
            <a:ext cx="1116158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49921" y="2582906"/>
            <a:ext cx="1103514" cy="1670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176304" y="2492896"/>
            <a:ext cx="1886472" cy="1239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023240" y="357166"/>
            <a:ext cx="89757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Остановка «Работа в паре»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809322" y="4357694"/>
            <a:ext cx="551376" cy="57606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309652" y="4357694"/>
            <a:ext cx="551376" cy="57606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993794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737356" y="2071678"/>
            <a:ext cx="64294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1.Сегодня я узнал(а)…</a:t>
            </a:r>
            <a:endParaRPr kumimoji="0" lang="ru-RU" sz="1400" b="1" i="0" u="none" strike="noStrike" spc="50" normalizeH="0" baseline="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2. Я научился различать…</a:t>
            </a:r>
            <a:endParaRPr kumimoji="0" lang="ru-RU" sz="3600" b="1" i="0" u="none" strike="noStrike" spc="50" normalizeH="0" baseline="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Calibri" pitchFamily="34" charset="0"/>
              </a:rPr>
              <a:t>3.Теперь я могу объяснить…</a:t>
            </a:r>
            <a:endParaRPr kumimoji="0" lang="ru-RU" sz="4400" b="1" i="0" u="none" strike="noStrike" spc="50" normalizeH="0" baseline="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166248" y="571480"/>
            <a:ext cx="64294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Рефлексия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406574" y="1142984"/>
            <a:ext cx="5974384" cy="2714644"/>
          </a:xfrm>
          <a:prstGeom prst="cloudCallout">
            <a:avLst>
              <a:gd name="adj1" fmla="val 98408"/>
              <a:gd name="adj2" fmla="val 35921"/>
            </a:avLst>
          </a:prstGeom>
          <a:solidFill>
            <a:srgbClr val="CCFFFF"/>
          </a:solidFill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4" descr="http://img0.liveinternet.ru/images/attach/c/11/115/600/115600048_10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5452264" y="1844798"/>
            <a:ext cx="6382928" cy="501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02618" y="1628800"/>
            <a:ext cx="4896544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урок 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ерёжа Парамонов - Не дразните собак!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80166" y="5929330"/>
            <a:ext cx="500066" cy="391717"/>
          </a:xfrm>
          <a:prstGeom prst="rect">
            <a:avLst/>
          </a:prstGeom>
        </p:spPr>
      </p:pic>
      <p:pic>
        <p:nvPicPr>
          <p:cNvPr id="9" name="Picture 10" descr="Анимация на прозрачном фоне. Обсуждение на LiveInternet - Российский Сервис  Онлайн-Дневников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066" y="1785927"/>
            <a:ext cx="2349583" cy="2357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5805721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48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истратор\Desktop\c1168decf06a811c1a41c3c4a938f5cc_w20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7818" y="2664899"/>
            <a:ext cx="3214710" cy="419310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ᐈ Следы птиц фото, рисунки птица следы | скачать на Depositphotos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852" y="142852"/>
            <a:ext cx="11858708" cy="657229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1604" y="500042"/>
            <a:ext cx="10971372" cy="542928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расширить знания о птицах, зимующих в наших краях, познакомить  с перелётными птицами, выяснить где они зимуют.</a:t>
            </a:r>
          </a:p>
          <a:p>
            <a:pPr>
              <a:buNone/>
            </a:pPr>
            <a:r>
              <a:rPr lang="ru-RU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Задачи: 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Познакомить учащихся с понятиями «перелетные» и «зимующие» птицы, раскрыть причины перелета птиц; 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Создание условий для формирования заботливого отношения к птицам.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Развивать познавательный интерес к окружающему миру путём привлечения занимательного материала, создания проблемных ситуаций;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Развивать логическое мышление, воображение, восприятие, речь.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5.Воспитывать интерес к окружающему миру; желание учиться и делать открытия; воспитывать умение слушать других.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Администратор\Desktop\c1168decf06a811c1a41c3c4a938f5cc_w20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48792" y="6000768"/>
            <a:ext cx="2737620" cy="357081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48 -0.09977 L 1.19292 -1.2442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" y="-5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Picture 9" descr="C:\Users\Администратор\Desktop\g-9gScY0HJ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851" y="142852"/>
            <a:ext cx="11858709" cy="6572296"/>
          </a:xfrm>
          <a:prstGeom prst="rect">
            <a:avLst/>
          </a:prstGeom>
          <a:noFill/>
        </p:spPr>
      </p:pic>
      <p:pic>
        <p:nvPicPr>
          <p:cNvPr id="5" name="Picture 2" descr="C:\Users\Администратор\Desktop\c1168decf06a811c1a41c3c4a938f5cc_w20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48792" y="5786454"/>
            <a:ext cx="2737620" cy="3570810"/>
          </a:xfrm>
          <a:prstGeom prst="rect">
            <a:avLst/>
          </a:prstGeom>
          <a:noFill/>
        </p:spPr>
      </p:pic>
      <p:pic>
        <p:nvPicPr>
          <p:cNvPr id="6" name="Sound_1546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38346" y="5786454"/>
            <a:ext cx="500066" cy="500066"/>
          </a:xfrm>
          <a:prstGeom prst="rect">
            <a:avLst/>
          </a:prstGeom>
        </p:spPr>
      </p:pic>
      <p:sp>
        <p:nvSpPr>
          <p:cNvPr id="15364" name="AutoShape 4" descr="Новый год в Омской области 2014 | Туристическое агентство Седьмое неб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Новый год в Омской области 2014 | Туристическое агентство Седьмое неб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Новый год в Омской области 2014 | Туристическое агентство Седьмое неб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72 0.15879 L 0.94481 -0.8453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8" y="-5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72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c1168decf06a811c1a41c3c4a938f5cc_w20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77354" y="-2643230"/>
            <a:ext cx="3286147" cy="4286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23240" y="357166"/>
            <a:ext cx="71565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Остановка "Игровая"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84 0.13195 L 0.55051 0.646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Desktop\Рисунок1.jpg"/>
          <p:cNvPicPr>
            <a:picLocks noChangeAspect="1" noChangeArrowheads="1"/>
          </p:cNvPicPr>
          <p:nvPr/>
        </p:nvPicPr>
        <p:blipFill>
          <a:blip r:embed="rId2"/>
          <a:srcRect l="2224" t="4167" r="12724" b="2083"/>
          <a:stretch>
            <a:fillRect/>
          </a:stretch>
        </p:blipFill>
        <p:spPr bwMode="auto">
          <a:xfrm>
            <a:off x="165852" y="142852"/>
            <a:ext cx="11858708" cy="657229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380562" y="1857364"/>
            <a:ext cx="6643734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урока: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Где зимуют птицы?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AutoShape 2" descr="Птицы без фона. Birdie #0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Птицы без фона. Birdie #0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2" name="Picture 10" descr="Анимация на прозрачном фоне. Обсуждение на LiveInternet - Российский Сервис  Онлайн-Дневников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39799" y="3797166"/>
            <a:ext cx="3050614" cy="306083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c1168decf06a811c1a41c3c4a938f5cc_w20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77354" y="-2643230"/>
            <a:ext cx="3286147" cy="4286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23240" y="357166"/>
            <a:ext cx="80667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Остановка «Загадочная"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84 0.13195 L 0.55051 0.6465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6248" y="428604"/>
            <a:ext cx="6325193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Физкультминутка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Pin on Птицы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530155">
            <a:off x="451604" y="2643183"/>
            <a:ext cx="3040941" cy="2571768"/>
          </a:xfrm>
          <a:prstGeom prst="rect">
            <a:avLst/>
          </a:prstGeom>
          <a:noFill/>
        </p:spPr>
      </p:pic>
      <p:pic>
        <p:nvPicPr>
          <p:cNvPr id="1028" name="Picture 4" descr="День Земли ! - 22 Марта 2019 - Официальный сайт ГКДОУ &quot;Детский сад №1  &quot;Ягодка&quot;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643210">
            <a:off x="2951934" y="1500174"/>
            <a:ext cx="4876800" cy="4876801"/>
          </a:xfrm>
          <a:prstGeom prst="rect">
            <a:avLst/>
          </a:prstGeom>
          <a:noFill/>
        </p:spPr>
      </p:pic>
      <p:pic>
        <p:nvPicPr>
          <p:cNvPr id="1030" name="Picture 6" descr="Index of /animation/ptizi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8214" y="2071678"/>
            <a:ext cx="3393287" cy="226219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</TotalTime>
  <Words>220</Words>
  <Application>Microsoft Office PowerPoint</Application>
  <PresentationFormat>Произвольный</PresentationFormat>
  <Paragraphs>45</Paragraphs>
  <Slides>17</Slides>
  <Notes>4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к уроку окружающего мира,  1 класс  УМК «Школа России»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Никифорова Наталья</dc:creator>
  <cp:lastModifiedBy>Аминка</cp:lastModifiedBy>
  <cp:revision>135</cp:revision>
  <dcterms:created xsi:type="dcterms:W3CDTF">2016-11-12T11:46:30Z</dcterms:created>
  <dcterms:modified xsi:type="dcterms:W3CDTF">2021-01-18T01:23:51Z</dcterms:modified>
</cp:coreProperties>
</file>