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293" r:id="rId4"/>
    <p:sldId id="294" r:id="rId5"/>
    <p:sldId id="300" r:id="rId6"/>
    <p:sldId id="289" r:id="rId7"/>
    <p:sldId id="290" r:id="rId8"/>
    <p:sldId id="291" r:id="rId9"/>
    <p:sldId id="302" r:id="rId10"/>
    <p:sldId id="269" r:id="rId11"/>
    <p:sldId id="301" r:id="rId12"/>
    <p:sldId id="299" r:id="rId13"/>
    <p:sldId id="296" r:id="rId14"/>
    <p:sldId id="297" r:id="rId15"/>
    <p:sldId id="298" r:id="rId16"/>
    <p:sldId id="286" r:id="rId17"/>
    <p:sldId id="303" r:id="rId18"/>
    <p:sldId id="270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F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390D6C-ADB2-4C7F-9F68-F7827AC9B661}" type="datetimeFigureOut">
              <a:rPr lang="ru-RU"/>
              <a:pPr>
                <a:defRPr/>
              </a:pPr>
              <a:t>вс 27.09.20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03B1A-A3E0-43DB-8D2E-FDA2705F6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FADBF-1945-422A-A6D3-56102DAE96C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12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DA486-D1F5-4320-BB24-E4B4F1A985BB}" type="datetime1">
              <a:rPr lang="ru-RU" smtClean="0"/>
              <a:pPr>
                <a:defRPr/>
              </a:pPr>
              <a:t>вс 27.09.20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89BC-9E4F-4728-B58F-09B13E254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D0EB-EF77-4FAD-A45D-B8F96A7F35DC}" type="datetime1">
              <a:rPr lang="ru-RU" smtClean="0"/>
              <a:pPr>
                <a:defRPr/>
              </a:pPr>
              <a:t>вс 27.09.20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ABF0-138B-49A7-BD84-DCF313A94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018B-8EDE-42F9-A01B-BF2A18A2FBF4}" type="datetime1">
              <a:rPr lang="ru-RU" smtClean="0"/>
              <a:pPr>
                <a:defRPr/>
              </a:pPr>
              <a:t>вс 27.09.20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1415B-B9FE-404B-8F92-7F1DCCC33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8258-8BA4-4916-8A34-DA64BFA7F986}" type="datetime1">
              <a:rPr lang="ru-RU" smtClean="0"/>
              <a:pPr>
                <a:defRPr/>
              </a:pPr>
              <a:t>вс 27.09.20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B6F1-27DA-46FC-9B73-6AA73820D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CAF0-5641-45D0-A757-C3B35B5328A4}" type="datetime1">
              <a:rPr lang="ru-RU" smtClean="0"/>
              <a:pPr>
                <a:defRPr/>
              </a:pPr>
              <a:t>вс 27.09.20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A34F-04B2-423B-A654-1E2436189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F46A-626C-4ED4-A426-B850C6560CA6}" type="datetime1">
              <a:rPr lang="ru-RU" smtClean="0"/>
              <a:pPr>
                <a:defRPr/>
              </a:pPr>
              <a:t>вс 27.09.20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DEB20-BF5E-4EC7-8446-4032091A7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AF4C-6B90-46B0-90FD-9ECED7CF4BB6}" type="datetime1">
              <a:rPr lang="ru-RU" smtClean="0"/>
              <a:pPr>
                <a:defRPr/>
              </a:pPr>
              <a:t>вс 27.09.20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D481-E3B6-4217-B477-34BFA6D8B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A19B-E6E4-4D9F-A024-5904C996BA69}" type="datetime1">
              <a:rPr lang="ru-RU" smtClean="0"/>
              <a:pPr>
                <a:defRPr/>
              </a:pPr>
              <a:t>вс 27.09.20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2269-9043-4E7E-A585-B1E658B9C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932C-3146-4E1F-B20A-CDA19DF6982C}" type="datetime1">
              <a:rPr lang="ru-RU" smtClean="0"/>
              <a:pPr>
                <a:defRPr/>
              </a:pPr>
              <a:t>вс 27.09.20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9B15-0E71-48CB-B9D8-6B3FE7960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6D24-16C9-478C-B404-89C7EC9988C4}" type="datetime1">
              <a:rPr lang="ru-RU" smtClean="0"/>
              <a:pPr>
                <a:defRPr/>
              </a:pPr>
              <a:t>вс 27.09.20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0991-39E4-4EBF-AC33-CEE0B1AC1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2A23-2442-4DCF-8393-D5C6DF4D4458}" type="datetime1">
              <a:rPr lang="ru-RU" smtClean="0"/>
              <a:pPr>
                <a:defRPr/>
              </a:pPr>
              <a:t>вс 27.09.20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A96CD-A0E3-4276-9AC6-7691D3EA9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2AC19F-7ADD-4811-848D-3CD93DA38CD5}" type="datetime1">
              <a:rPr lang="ru-RU" smtClean="0"/>
              <a:pPr>
                <a:defRPr/>
              </a:pPr>
              <a:t>вс 27.09.20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F17AA4-0A30-4E1E-A701-BD2987F30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A89BC-9E4F-4728-B58F-09B13E2541D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elen\Desktop\схемы\буквы\77439062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363" y="928688"/>
            <a:ext cx="7942262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50" y="214313"/>
            <a:ext cx="427355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Назови слова со звуком Н.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F9B15-0E71-48CB-B9D8-6B3FE796062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F9B15-0E71-48CB-B9D8-6B3FE796062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Calibri"/>
                <a:cs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2400" y="152400"/>
            <a:ext cx="91440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Прочитайте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пословицу. </a:t>
            </a:r>
            <a:r>
              <a:rPr lang="ru-RU" sz="2800" b="1" dirty="0" smtClean="0">
                <a:latin typeface="Calibri"/>
                <a:cs typeface="Calibri"/>
              </a:rPr>
              <a:t>Объясните.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t="23584"/>
          <a:stretch>
            <a:fillRect/>
          </a:stretch>
        </p:blipFill>
        <p:spPr bwMode="auto">
          <a:xfrm>
            <a:off x="357126" y="714356"/>
            <a:ext cx="8786874" cy="6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 descr="http://ekskluziv-smi.ru/wp-content/uploads/2018/04/konipahar-1024x4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357298"/>
            <a:ext cx="4014467" cy="1928826"/>
          </a:xfrm>
          <a:prstGeom prst="rect">
            <a:avLst/>
          </a:prstGeom>
          <a:noFill/>
        </p:spPr>
      </p:pic>
      <p:pic>
        <p:nvPicPr>
          <p:cNvPr id="52228" name="Picture 4" descr="https://ds02.infourok.ru/uploads/ex/0cd1/0006d718-3d34145d/img22.jpg"/>
          <p:cNvPicPr>
            <a:picLocks noChangeAspect="1" noChangeArrowheads="1"/>
          </p:cNvPicPr>
          <p:nvPr/>
        </p:nvPicPr>
        <p:blipFill>
          <a:blip r:embed="rId4"/>
          <a:srcRect l="14063" t="4167" r="11718" b="3124"/>
          <a:stretch>
            <a:fillRect/>
          </a:stretch>
        </p:blipFill>
        <p:spPr bwMode="auto">
          <a:xfrm>
            <a:off x="928662" y="3357562"/>
            <a:ext cx="3222953" cy="3286148"/>
          </a:xfrm>
          <a:prstGeom prst="rect">
            <a:avLst/>
          </a:prstGeom>
          <a:noFill/>
        </p:spPr>
      </p:pic>
      <p:pic>
        <p:nvPicPr>
          <p:cNvPr id="52230" name="Picture 6" descr="https://img-fotki.yandex.ru/get/4515/258563847.1/0_12677c_979830ad_orig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14876" y="1785926"/>
            <a:ext cx="4143404" cy="3567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latin typeface="Calibri"/>
                <a:cs typeface="Calibri"/>
              </a:rPr>
              <a:t>          Рассмотрите иллюстрацию.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894372" y="1214422"/>
            <a:ext cx="7763853" cy="467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Это Никита Кожемяка – славный русский богатырь. С какой буквы напишем имя богатыря?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894372" y="1214422"/>
            <a:ext cx="7763853" cy="467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Что делает Никита Кожемяка?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894372" y="1214422"/>
            <a:ext cx="7763853" cy="467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1042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492896"/>
            <a:ext cx="1090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492896"/>
            <a:ext cx="1074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500438"/>
            <a:ext cx="1000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3643314"/>
            <a:ext cx="1175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1214422"/>
            <a:ext cx="1042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2564904"/>
            <a:ext cx="1090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2564904"/>
            <a:ext cx="1074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4005064"/>
            <a:ext cx="1000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8082" y="3929066"/>
            <a:ext cx="1175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 descr="0_5355c_81195602_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3286116" y="642918"/>
            <a:ext cx="2460033" cy="195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F9B15-0E71-48CB-B9D8-6B3FE796062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85750" y="214313"/>
            <a:ext cx="3786188" cy="288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Н н </a:t>
            </a:r>
          </a:p>
        </p:txBody>
      </p:sp>
      <p:pic>
        <p:nvPicPr>
          <p:cNvPr id="13316" name="Picture 5" descr="http://www.mozilla.org/rhino/rhino5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3419475"/>
            <a:ext cx="3792538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C:\Users\Helen\Desktop\схемы\схемы\2011-09-08_1937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2000250"/>
            <a:ext cx="16287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C:\Users\Helen\Desktop\схемы\схемы\2011-09-08_1937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188" y="2000250"/>
            <a:ext cx="16287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3357562"/>
            <a:ext cx="3908827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огласный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звонкий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F9B15-0E71-48CB-B9D8-6B3FE796062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ctangle 37"/>
          <p:cNvSpPr>
            <a:spLocks noChangeArrowheads="1"/>
          </p:cNvSpPr>
          <p:nvPr/>
        </p:nvSpPr>
        <p:spPr bwMode="auto">
          <a:xfrm>
            <a:off x="2428860" y="785794"/>
            <a:ext cx="243860" cy="85725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latin typeface="Garamond" pitchFamily="18" charset="0"/>
                <a:cs typeface="Arial" charset="0"/>
              </a:rPr>
              <a:t> </a:t>
            </a:r>
            <a:endParaRPr lang="en-US" dirty="0">
              <a:cs typeface="Times New Roman" pitchFamily="18" charset="0"/>
            </a:endParaRPr>
          </a:p>
          <a:p>
            <a:pPr algn="ctr" eaLnBrk="0" hangingPunct="0"/>
            <a:r>
              <a:rPr lang="en-US" sz="3600" b="1" dirty="0">
                <a:latin typeface="Garamond" pitchFamily="18" charset="0"/>
                <a:cs typeface="Arial" charset="0"/>
              </a:rPr>
              <a:t>н</a:t>
            </a:r>
            <a:endParaRPr lang="en-US" sz="3600" dirty="0">
              <a:cs typeface="Times New Roman" pitchFamily="18" charset="0"/>
            </a:endParaRPr>
          </a:p>
          <a:p>
            <a:pPr algn="ctr" eaLnBrk="0" hangingPunct="0"/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4BDF3-C6AA-4ED1-9E43-C589630F430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762000"/>
            <a:ext cx="8686800" cy="2011632"/>
            <a:chOff x="-3" y="-3"/>
            <a:chExt cx="7549" cy="1917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0" y="0"/>
              <a:ext cx="7543" cy="1914"/>
              <a:chOff x="0" y="0"/>
              <a:chExt cx="7543" cy="1914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352" cy="941"/>
                <a:chOff x="0" y="0"/>
                <a:chExt cx="352" cy="941"/>
              </a:xfrm>
            </p:grpSpPr>
            <p:sp>
              <p:nvSpPr>
                <p:cNvPr id="21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52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52" cy="941"/>
                  <a:chOff x="0" y="0"/>
                  <a:chExt cx="352" cy="941"/>
                </a:xfrm>
              </p:grpSpPr>
              <p:sp>
                <p:nvSpPr>
                  <p:cNvPr id="22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266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b="1" dirty="0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 dirty="0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sz="3600" b="1" dirty="0">
                        <a:latin typeface="Garamond" pitchFamily="18" charset="0"/>
                        <a:cs typeface="Arial" charset="0"/>
                      </a:rPr>
                      <a:t>а</a:t>
                    </a:r>
                    <a:endParaRPr lang="en-US" sz="3600" dirty="0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dirty="0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22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52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352" y="0"/>
                <a:ext cx="348" cy="941"/>
                <a:chOff x="352" y="0"/>
                <a:chExt cx="348" cy="941"/>
              </a:xfrm>
            </p:grpSpPr>
            <p:sp>
              <p:nvSpPr>
                <p:cNvPr id="214" name="Rectangle 15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348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352" y="0"/>
                  <a:ext cx="348" cy="941"/>
                  <a:chOff x="352" y="0"/>
                  <a:chExt cx="348" cy="941"/>
                </a:xfrm>
              </p:grpSpPr>
              <p:sp>
                <p:nvSpPr>
                  <p:cNvPr id="2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95" y="0"/>
                    <a:ext cx="262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b="1" dirty="0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 dirty="0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sz="3600" b="1" dirty="0">
                        <a:latin typeface="Garamond" pitchFamily="18" charset="0"/>
                        <a:cs typeface="Arial" charset="0"/>
                      </a:rPr>
                      <a:t>о</a:t>
                    </a:r>
                    <a:endParaRPr lang="en-US" sz="3600" dirty="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21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52" y="0"/>
                    <a:ext cx="348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700" y="0"/>
                <a:ext cx="406" cy="941"/>
                <a:chOff x="700" y="0"/>
                <a:chExt cx="406" cy="941"/>
              </a:xfrm>
            </p:grpSpPr>
            <p:sp>
              <p:nvSpPr>
                <p:cNvPr id="210" name="Rectangle 2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406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213" name="Rectangle 23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406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1106" y="0"/>
                <a:ext cx="410" cy="941"/>
                <a:chOff x="1106" y="0"/>
                <a:chExt cx="410" cy="941"/>
              </a:xfrm>
            </p:grpSpPr>
            <p:sp>
              <p:nvSpPr>
                <p:cNvPr id="206" name="Rectangle 25"/>
                <p:cNvSpPr>
                  <a:spLocks noChangeArrowheads="1"/>
                </p:cNvSpPr>
                <p:nvPr/>
              </p:nvSpPr>
              <p:spPr bwMode="auto">
                <a:xfrm>
                  <a:off x="1106" y="0"/>
                  <a:ext cx="410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1" name="Group 26"/>
                <p:cNvGrpSpPr>
                  <a:grpSpLocks/>
                </p:cNvGrpSpPr>
                <p:nvPr/>
              </p:nvGrpSpPr>
              <p:grpSpPr bwMode="auto">
                <a:xfrm>
                  <a:off x="1106" y="0"/>
                  <a:ext cx="410" cy="941"/>
                  <a:chOff x="1106" y="0"/>
                  <a:chExt cx="410" cy="941"/>
                </a:xfrm>
              </p:grpSpPr>
              <p:sp>
                <p:nvSpPr>
                  <p:cNvPr id="20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149" y="0"/>
                    <a:ext cx="324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b="1" dirty="0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 dirty="0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sz="3600" b="1" dirty="0" smtClean="0">
                        <a:latin typeface="Garamond" pitchFamily="18" charset="0"/>
                        <a:cs typeface="Arial" charset="0"/>
                      </a:rPr>
                      <a:t>ы</a:t>
                    </a:r>
                    <a:endParaRPr lang="en-US" sz="3600" dirty="0"/>
                  </a:p>
                </p:txBody>
              </p:sp>
              <p:sp>
                <p:nvSpPr>
                  <p:cNvPr id="20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106" y="0"/>
                    <a:ext cx="41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>
                <a:off x="1516" y="0"/>
                <a:ext cx="341" cy="941"/>
                <a:chOff x="1516" y="0"/>
                <a:chExt cx="341" cy="941"/>
              </a:xfrm>
            </p:grpSpPr>
            <p:sp>
              <p:nvSpPr>
                <p:cNvPr id="202" name="Rectangle 30"/>
                <p:cNvSpPr>
                  <a:spLocks noChangeArrowheads="1"/>
                </p:cNvSpPr>
                <p:nvPr/>
              </p:nvSpPr>
              <p:spPr bwMode="auto">
                <a:xfrm>
                  <a:off x="1516" y="0"/>
                  <a:ext cx="341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205" name="Rectangle 33"/>
                <p:cNvSpPr>
                  <a:spLocks noChangeArrowheads="1"/>
                </p:cNvSpPr>
                <p:nvPr/>
              </p:nvSpPr>
              <p:spPr bwMode="auto">
                <a:xfrm>
                  <a:off x="1516" y="0"/>
                  <a:ext cx="341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1857" y="0"/>
                <a:ext cx="360" cy="941"/>
                <a:chOff x="1857" y="0"/>
                <a:chExt cx="360" cy="941"/>
              </a:xfrm>
            </p:grpSpPr>
            <p:sp>
              <p:nvSpPr>
                <p:cNvPr id="201" name="Rectangle 38"/>
                <p:cNvSpPr>
                  <a:spLocks noChangeArrowheads="1"/>
                </p:cNvSpPr>
                <p:nvPr/>
              </p:nvSpPr>
              <p:spPr bwMode="auto">
                <a:xfrm>
                  <a:off x="1857" y="0"/>
                  <a:ext cx="360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98" name="Rectangle 35"/>
                <p:cNvSpPr>
                  <a:spLocks noChangeArrowheads="1"/>
                </p:cNvSpPr>
                <p:nvPr/>
              </p:nvSpPr>
              <p:spPr bwMode="auto">
                <a:xfrm>
                  <a:off x="1857" y="0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2217" y="0"/>
                <a:ext cx="386" cy="941"/>
                <a:chOff x="2217" y="0"/>
                <a:chExt cx="386" cy="941"/>
              </a:xfrm>
            </p:grpSpPr>
            <p:sp>
              <p:nvSpPr>
                <p:cNvPr id="194" name="Rectangle 40"/>
                <p:cNvSpPr>
                  <a:spLocks noChangeArrowheads="1"/>
                </p:cNvSpPr>
                <p:nvPr/>
              </p:nvSpPr>
              <p:spPr bwMode="auto">
                <a:xfrm>
                  <a:off x="2217" y="0"/>
                  <a:ext cx="38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97" name="Rectangle 43"/>
                <p:cNvSpPr>
                  <a:spLocks noChangeArrowheads="1"/>
                </p:cNvSpPr>
                <p:nvPr/>
              </p:nvSpPr>
              <p:spPr bwMode="auto">
                <a:xfrm>
                  <a:off x="2217" y="0"/>
                  <a:ext cx="386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44"/>
              <p:cNvGrpSpPr>
                <a:grpSpLocks/>
              </p:cNvGrpSpPr>
              <p:nvPr/>
            </p:nvGrpSpPr>
            <p:grpSpPr bwMode="auto">
              <a:xfrm>
                <a:off x="2603" y="0"/>
                <a:ext cx="356" cy="941"/>
                <a:chOff x="2603" y="0"/>
                <a:chExt cx="356" cy="941"/>
              </a:xfrm>
            </p:grpSpPr>
            <p:sp>
              <p:nvSpPr>
                <p:cNvPr id="190" name="Rectangle 45"/>
                <p:cNvSpPr>
                  <a:spLocks noChangeArrowheads="1"/>
                </p:cNvSpPr>
                <p:nvPr/>
              </p:nvSpPr>
              <p:spPr bwMode="auto">
                <a:xfrm>
                  <a:off x="2603" y="0"/>
                  <a:ext cx="35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93" name="Rectangle 48"/>
                <p:cNvSpPr>
                  <a:spLocks noChangeArrowheads="1"/>
                </p:cNvSpPr>
                <p:nvPr/>
              </p:nvSpPr>
              <p:spPr bwMode="auto">
                <a:xfrm>
                  <a:off x="2603" y="0"/>
                  <a:ext cx="356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49"/>
              <p:cNvGrpSpPr>
                <a:grpSpLocks/>
              </p:cNvGrpSpPr>
              <p:nvPr/>
            </p:nvGrpSpPr>
            <p:grpSpPr bwMode="auto">
              <a:xfrm>
                <a:off x="2959" y="0"/>
                <a:ext cx="355" cy="941"/>
                <a:chOff x="2959" y="0"/>
                <a:chExt cx="355" cy="941"/>
              </a:xfrm>
            </p:grpSpPr>
            <p:sp>
              <p:nvSpPr>
                <p:cNvPr id="186" name="Rectangle 50"/>
                <p:cNvSpPr>
                  <a:spLocks noChangeArrowheads="1"/>
                </p:cNvSpPr>
                <p:nvPr/>
              </p:nvSpPr>
              <p:spPr bwMode="auto">
                <a:xfrm>
                  <a:off x="2959" y="0"/>
                  <a:ext cx="355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89" name="Rectangle 53"/>
                <p:cNvSpPr>
                  <a:spLocks noChangeArrowheads="1"/>
                </p:cNvSpPr>
                <p:nvPr/>
              </p:nvSpPr>
              <p:spPr bwMode="auto">
                <a:xfrm>
                  <a:off x="2959" y="0"/>
                  <a:ext cx="355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54"/>
              <p:cNvGrpSpPr>
                <a:grpSpLocks/>
              </p:cNvGrpSpPr>
              <p:nvPr/>
            </p:nvGrpSpPr>
            <p:grpSpPr bwMode="auto">
              <a:xfrm>
                <a:off x="3314" y="0"/>
                <a:ext cx="360" cy="941"/>
                <a:chOff x="3314" y="0"/>
                <a:chExt cx="360" cy="941"/>
              </a:xfrm>
            </p:grpSpPr>
            <p:sp>
              <p:nvSpPr>
                <p:cNvPr id="182" name="Rectangle 55"/>
                <p:cNvSpPr>
                  <a:spLocks noChangeArrowheads="1"/>
                </p:cNvSpPr>
                <p:nvPr/>
              </p:nvSpPr>
              <p:spPr bwMode="auto">
                <a:xfrm>
                  <a:off x="3314" y="0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85" name="Rectangle 58"/>
                <p:cNvSpPr>
                  <a:spLocks noChangeArrowheads="1"/>
                </p:cNvSpPr>
                <p:nvPr/>
              </p:nvSpPr>
              <p:spPr bwMode="auto">
                <a:xfrm>
                  <a:off x="3314" y="0"/>
                  <a:ext cx="360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9" name="Group 59"/>
              <p:cNvGrpSpPr>
                <a:grpSpLocks/>
              </p:cNvGrpSpPr>
              <p:nvPr/>
            </p:nvGrpSpPr>
            <p:grpSpPr bwMode="auto">
              <a:xfrm>
                <a:off x="3674" y="0"/>
                <a:ext cx="360" cy="941"/>
                <a:chOff x="3674" y="0"/>
                <a:chExt cx="360" cy="941"/>
              </a:xfrm>
            </p:grpSpPr>
            <p:sp>
              <p:nvSpPr>
                <p:cNvPr id="178" name="Rectangle 60"/>
                <p:cNvSpPr>
                  <a:spLocks noChangeArrowheads="1"/>
                </p:cNvSpPr>
                <p:nvPr/>
              </p:nvSpPr>
              <p:spPr bwMode="auto">
                <a:xfrm>
                  <a:off x="3674" y="0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81" name="Rectangle 63"/>
                <p:cNvSpPr>
                  <a:spLocks noChangeArrowheads="1"/>
                </p:cNvSpPr>
                <p:nvPr/>
              </p:nvSpPr>
              <p:spPr bwMode="auto">
                <a:xfrm>
                  <a:off x="3674" y="0"/>
                  <a:ext cx="360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4034" y="0"/>
                <a:ext cx="388" cy="941"/>
                <a:chOff x="4034" y="0"/>
                <a:chExt cx="388" cy="941"/>
              </a:xfrm>
            </p:grpSpPr>
            <p:sp>
              <p:nvSpPr>
                <p:cNvPr id="174" name="Rectangle 65"/>
                <p:cNvSpPr>
                  <a:spLocks noChangeArrowheads="1"/>
                </p:cNvSpPr>
                <p:nvPr/>
              </p:nvSpPr>
              <p:spPr bwMode="auto">
                <a:xfrm>
                  <a:off x="4034" y="0"/>
                  <a:ext cx="388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77" name="Rectangle 68"/>
                <p:cNvSpPr>
                  <a:spLocks noChangeArrowheads="1"/>
                </p:cNvSpPr>
                <p:nvPr/>
              </p:nvSpPr>
              <p:spPr bwMode="auto">
                <a:xfrm>
                  <a:off x="4034" y="0"/>
                  <a:ext cx="388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21" name="Group 69"/>
              <p:cNvGrpSpPr>
                <a:grpSpLocks/>
              </p:cNvGrpSpPr>
              <p:nvPr/>
            </p:nvGrpSpPr>
            <p:grpSpPr bwMode="auto">
              <a:xfrm>
                <a:off x="4422" y="0"/>
                <a:ext cx="360" cy="941"/>
                <a:chOff x="4422" y="0"/>
                <a:chExt cx="360" cy="941"/>
              </a:xfrm>
            </p:grpSpPr>
            <p:sp>
              <p:nvSpPr>
                <p:cNvPr id="170" name="Rectangle 70"/>
                <p:cNvSpPr>
                  <a:spLocks noChangeArrowheads="1"/>
                </p:cNvSpPr>
                <p:nvPr/>
              </p:nvSpPr>
              <p:spPr bwMode="auto">
                <a:xfrm>
                  <a:off x="4422" y="0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73" name="Rectangle 73"/>
                <p:cNvSpPr>
                  <a:spLocks noChangeArrowheads="1"/>
                </p:cNvSpPr>
                <p:nvPr/>
              </p:nvSpPr>
              <p:spPr bwMode="auto">
                <a:xfrm>
                  <a:off x="4422" y="0"/>
                  <a:ext cx="360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74"/>
              <p:cNvGrpSpPr>
                <a:grpSpLocks/>
              </p:cNvGrpSpPr>
              <p:nvPr/>
            </p:nvGrpSpPr>
            <p:grpSpPr bwMode="auto">
              <a:xfrm>
                <a:off x="4782" y="0"/>
                <a:ext cx="348" cy="941"/>
                <a:chOff x="4782" y="0"/>
                <a:chExt cx="348" cy="941"/>
              </a:xfrm>
            </p:grpSpPr>
            <p:sp>
              <p:nvSpPr>
                <p:cNvPr id="166" name="Rectangle 75"/>
                <p:cNvSpPr>
                  <a:spLocks noChangeArrowheads="1"/>
                </p:cNvSpPr>
                <p:nvPr/>
              </p:nvSpPr>
              <p:spPr bwMode="auto">
                <a:xfrm>
                  <a:off x="4782" y="0"/>
                  <a:ext cx="348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69" name="Rectangle 78"/>
                <p:cNvSpPr>
                  <a:spLocks noChangeArrowheads="1"/>
                </p:cNvSpPr>
                <p:nvPr/>
              </p:nvSpPr>
              <p:spPr bwMode="auto">
                <a:xfrm>
                  <a:off x="4782" y="0"/>
                  <a:ext cx="348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79"/>
              <p:cNvGrpSpPr>
                <a:grpSpLocks/>
              </p:cNvGrpSpPr>
              <p:nvPr/>
            </p:nvGrpSpPr>
            <p:grpSpPr bwMode="auto">
              <a:xfrm>
                <a:off x="5130" y="0"/>
                <a:ext cx="426" cy="941"/>
                <a:chOff x="5130" y="0"/>
                <a:chExt cx="426" cy="941"/>
              </a:xfrm>
            </p:grpSpPr>
            <p:sp>
              <p:nvSpPr>
                <p:cNvPr id="162" name="Rectangle 80"/>
                <p:cNvSpPr>
                  <a:spLocks noChangeArrowheads="1"/>
                </p:cNvSpPr>
                <p:nvPr/>
              </p:nvSpPr>
              <p:spPr bwMode="auto">
                <a:xfrm>
                  <a:off x="5130" y="0"/>
                  <a:ext cx="42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65" name="Rectangle 83"/>
                <p:cNvSpPr>
                  <a:spLocks noChangeArrowheads="1"/>
                </p:cNvSpPr>
                <p:nvPr/>
              </p:nvSpPr>
              <p:spPr bwMode="auto">
                <a:xfrm>
                  <a:off x="5130" y="0"/>
                  <a:ext cx="426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84"/>
              <p:cNvGrpSpPr>
                <a:grpSpLocks/>
              </p:cNvGrpSpPr>
              <p:nvPr/>
            </p:nvGrpSpPr>
            <p:grpSpPr bwMode="auto">
              <a:xfrm>
                <a:off x="5556" y="0"/>
                <a:ext cx="341" cy="941"/>
                <a:chOff x="5556" y="0"/>
                <a:chExt cx="341" cy="941"/>
              </a:xfrm>
            </p:grpSpPr>
            <p:sp>
              <p:nvSpPr>
                <p:cNvPr id="158" name="Rectangle 85"/>
                <p:cNvSpPr>
                  <a:spLocks noChangeArrowheads="1"/>
                </p:cNvSpPr>
                <p:nvPr/>
              </p:nvSpPr>
              <p:spPr bwMode="auto">
                <a:xfrm>
                  <a:off x="5556" y="0"/>
                  <a:ext cx="341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61" name="Rectangle 88"/>
                <p:cNvSpPr>
                  <a:spLocks noChangeArrowheads="1"/>
                </p:cNvSpPr>
                <p:nvPr/>
              </p:nvSpPr>
              <p:spPr bwMode="auto">
                <a:xfrm>
                  <a:off x="5556" y="0"/>
                  <a:ext cx="341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89"/>
              <p:cNvGrpSpPr>
                <a:grpSpLocks/>
              </p:cNvGrpSpPr>
              <p:nvPr/>
            </p:nvGrpSpPr>
            <p:grpSpPr bwMode="auto">
              <a:xfrm>
                <a:off x="5897" y="0"/>
                <a:ext cx="347" cy="941"/>
                <a:chOff x="5897" y="0"/>
                <a:chExt cx="347" cy="941"/>
              </a:xfrm>
            </p:grpSpPr>
            <p:sp>
              <p:nvSpPr>
                <p:cNvPr id="154" name="Rectangle 90"/>
                <p:cNvSpPr>
                  <a:spLocks noChangeArrowheads="1"/>
                </p:cNvSpPr>
                <p:nvPr/>
              </p:nvSpPr>
              <p:spPr bwMode="auto">
                <a:xfrm>
                  <a:off x="5897" y="0"/>
                  <a:ext cx="34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26" name="Group 91"/>
                <p:cNvGrpSpPr>
                  <a:grpSpLocks/>
                </p:cNvGrpSpPr>
                <p:nvPr/>
              </p:nvGrpSpPr>
              <p:grpSpPr bwMode="auto">
                <a:xfrm>
                  <a:off x="5897" y="0"/>
                  <a:ext cx="347" cy="941"/>
                  <a:chOff x="5897" y="0"/>
                  <a:chExt cx="347" cy="941"/>
                </a:xfrm>
              </p:grpSpPr>
              <p:sp>
                <p:nvSpPr>
                  <p:cNvPr id="15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0"/>
                    <a:ext cx="26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15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5897" y="0"/>
                    <a:ext cx="34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7" name="Group 94"/>
              <p:cNvGrpSpPr>
                <a:grpSpLocks/>
              </p:cNvGrpSpPr>
              <p:nvPr/>
            </p:nvGrpSpPr>
            <p:grpSpPr bwMode="auto">
              <a:xfrm>
                <a:off x="6244" y="0"/>
                <a:ext cx="297" cy="941"/>
                <a:chOff x="6244" y="0"/>
                <a:chExt cx="297" cy="941"/>
              </a:xfrm>
            </p:grpSpPr>
            <p:sp>
              <p:nvSpPr>
                <p:cNvPr id="150" name="Rectangle 95"/>
                <p:cNvSpPr>
                  <a:spLocks noChangeArrowheads="1"/>
                </p:cNvSpPr>
                <p:nvPr/>
              </p:nvSpPr>
              <p:spPr bwMode="auto">
                <a:xfrm>
                  <a:off x="6244" y="0"/>
                  <a:ext cx="29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28" name="Group 96"/>
                <p:cNvGrpSpPr>
                  <a:grpSpLocks/>
                </p:cNvGrpSpPr>
                <p:nvPr/>
              </p:nvGrpSpPr>
              <p:grpSpPr bwMode="auto">
                <a:xfrm>
                  <a:off x="6244" y="0"/>
                  <a:ext cx="297" cy="941"/>
                  <a:chOff x="6244" y="0"/>
                  <a:chExt cx="297" cy="941"/>
                </a:xfrm>
              </p:grpSpPr>
              <p:sp>
                <p:nvSpPr>
                  <p:cNvPr id="15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6287" y="0"/>
                    <a:ext cx="21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15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6244" y="0"/>
                    <a:ext cx="29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" name="Group 99"/>
              <p:cNvGrpSpPr>
                <a:grpSpLocks/>
              </p:cNvGrpSpPr>
              <p:nvPr/>
            </p:nvGrpSpPr>
            <p:grpSpPr bwMode="auto">
              <a:xfrm>
                <a:off x="6541" y="0"/>
                <a:ext cx="357" cy="941"/>
                <a:chOff x="6541" y="0"/>
                <a:chExt cx="357" cy="941"/>
              </a:xfrm>
            </p:grpSpPr>
            <p:sp>
              <p:nvSpPr>
                <p:cNvPr id="146" name="Rectangle 100"/>
                <p:cNvSpPr>
                  <a:spLocks noChangeArrowheads="1"/>
                </p:cNvSpPr>
                <p:nvPr/>
              </p:nvSpPr>
              <p:spPr bwMode="auto">
                <a:xfrm>
                  <a:off x="6541" y="0"/>
                  <a:ext cx="35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30" name="Group 101"/>
                <p:cNvGrpSpPr>
                  <a:grpSpLocks/>
                </p:cNvGrpSpPr>
                <p:nvPr/>
              </p:nvGrpSpPr>
              <p:grpSpPr bwMode="auto">
                <a:xfrm>
                  <a:off x="6541" y="0"/>
                  <a:ext cx="357" cy="941"/>
                  <a:chOff x="6541" y="0"/>
                  <a:chExt cx="357" cy="941"/>
                </a:xfrm>
              </p:grpSpPr>
              <p:sp>
                <p:nvSpPr>
                  <p:cNvPr id="148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6584" y="0"/>
                    <a:ext cx="27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149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6541" y="0"/>
                    <a:ext cx="35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" name="Group 104"/>
              <p:cNvGrpSpPr>
                <a:grpSpLocks/>
              </p:cNvGrpSpPr>
              <p:nvPr/>
            </p:nvGrpSpPr>
            <p:grpSpPr bwMode="auto">
              <a:xfrm>
                <a:off x="6898" y="0"/>
                <a:ext cx="297" cy="941"/>
                <a:chOff x="6898" y="0"/>
                <a:chExt cx="297" cy="941"/>
              </a:xfrm>
            </p:grpSpPr>
            <p:sp>
              <p:nvSpPr>
                <p:cNvPr id="142" name="Rectangle 105"/>
                <p:cNvSpPr>
                  <a:spLocks noChangeArrowheads="1"/>
                </p:cNvSpPr>
                <p:nvPr/>
              </p:nvSpPr>
              <p:spPr bwMode="auto">
                <a:xfrm>
                  <a:off x="6898" y="0"/>
                  <a:ext cx="29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32" name="Group 106"/>
                <p:cNvGrpSpPr>
                  <a:grpSpLocks/>
                </p:cNvGrpSpPr>
                <p:nvPr/>
              </p:nvGrpSpPr>
              <p:grpSpPr bwMode="auto">
                <a:xfrm>
                  <a:off x="6898" y="0"/>
                  <a:ext cx="297" cy="941"/>
                  <a:chOff x="6898" y="0"/>
                  <a:chExt cx="297" cy="941"/>
                </a:xfrm>
              </p:grpSpPr>
              <p:sp>
                <p:nvSpPr>
                  <p:cNvPr id="144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6941" y="0"/>
                    <a:ext cx="21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145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6898" y="0"/>
                    <a:ext cx="29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41" name="Rectangle 111"/>
              <p:cNvSpPr>
                <a:spLocks noChangeArrowheads="1"/>
              </p:cNvSpPr>
              <p:nvPr/>
            </p:nvSpPr>
            <p:spPr bwMode="auto">
              <a:xfrm>
                <a:off x="7195" y="0"/>
                <a:ext cx="348" cy="941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33" name="Group 112"/>
              <p:cNvGrpSpPr>
                <a:grpSpLocks/>
              </p:cNvGrpSpPr>
              <p:nvPr/>
            </p:nvGrpSpPr>
            <p:grpSpPr bwMode="auto">
              <a:xfrm>
                <a:off x="0" y="941"/>
                <a:ext cx="352" cy="941"/>
                <a:chOff x="0" y="941"/>
                <a:chExt cx="352" cy="941"/>
              </a:xfrm>
            </p:grpSpPr>
            <p:sp>
              <p:nvSpPr>
                <p:cNvPr id="136" name="Rectangle 113"/>
                <p:cNvSpPr>
                  <a:spLocks noChangeArrowheads="1"/>
                </p:cNvSpPr>
                <p:nvPr/>
              </p:nvSpPr>
              <p:spPr bwMode="auto">
                <a:xfrm>
                  <a:off x="0" y="941"/>
                  <a:ext cx="352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9" name="Rectangle 116"/>
                <p:cNvSpPr>
                  <a:spLocks noChangeArrowheads="1"/>
                </p:cNvSpPr>
                <p:nvPr/>
              </p:nvSpPr>
              <p:spPr bwMode="auto">
                <a:xfrm>
                  <a:off x="0" y="941"/>
                  <a:ext cx="352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117"/>
              <p:cNvGrpSpPr>
                <a:grpSpLocks/>
              </p:cNvGrpSpPr>
              <p:nvPr/>
            </p:nvGrpSpPr>
            <p:grpSpPr bwMode="auto">
              <a:xfrm>
                <a:off x="352" y="941"/>
                <a:ext cx="348" cy="941"/>
                <a:chOff x="352" y="941"/>
                <a:chExt cx="348" cy="941"/>
              </a:xfrm>
            </p:grpSpPr>
            <p:sp>
              <p:nvSpPr>
                <p:cNvPr id="132" name="Rectangle 118"/>
                <p:cNvSpPr>
                  <a:spLocks noChangeArrowheads="1"/>
                </p:cNvSpPr>
                <p:nvPr/>
              </p:nvSpPr>
              <p:spPr bwMode="auto">
                <a:xfrm>
                  <a:off x="352" y="941"/>
                  <a:ext cx="348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5" name="Rectangle 121"/>
                <p:cNvSpPr>
                  <a:spLocks noChangeArrowheads="1"/>
                </p:cNvSpPr>
                <p:nvPr/>
              </p:nvSpPr>
              <p:spPr bwMode="auto">
                <a:xfrm>
                  <a:off x="352" y="941"/>
                  <a:ext cx="348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5" name="Group 122"/>
              <p:cNvGrpSpPr>
                <a:grpSpLocks/>
              </p:cNvGrpSpPr>
              <p:nvPr/>
            </p:nvGrpSpPr>
            <p:grpSpPr bwMode="auto">
              <a:xfrm>
                <a:off x="700" y="941"/>
                <a:ext cx="406" cy="941"/>
                <a:chOff x="700" y="941"/>
                <a:chExt cx="406" cy="941"/>
              </a:xfrm>
            </p:grpSpPr>
            <p:sp>
              <p:nvSpPr>
                <p:cNvPr id="128" name="Rectangle 123"/>
                <p:cNvSpPr>
                  <a:spLocks noChangeArrowheads="1"/>
                </p:cNvSpPr>
                <p:nvPr/>
              </p:nvSpPr>
              <p:spPr bwMode="auto">
                <a:xfrm>
                  <a:off x="700" y="941"/>
                  <a:ext cx="406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1" name="Rectangle 126"/>
                <p:cNvSpPr>
                  <a:spLocks noChangeArrowheads="1"/>
                </p:cNvSpPr>
                <p:nvPr/>
              </p:nvSpPr>
              <p:spPr bwMode="auto">
                <a:xfrm>
                  <a:off x="700" y="941"/>
                  <a:ext cx="406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6" name="Group 127"/>
              <p:cNvGrpSpPr>
                <a:grpSpLocks/>
              </p:cNvGrpSpPr>
              <p:nvPr/>
            </p:nvGrpSpPr>
            <p:grpSpPr bwMode="auto">
              <a:xfrm>
                <a:off x="1106" y="941"/>
                <a:ext cx="410" cy="941"/>
                <a:chOff x="1106" y="941"/>
                <a:chExt cx="410" cy="941"/>
              </a:xfrm>
            </p:grpSpPr>
            <p:sp>
              <p:nvSpPr>
                <p:cNvPr id="124" name="Rectangle 128"/>
                <p:cNvSpPr>
                  <a:spLocks noChangeArrowheads="1"/>
                </p:cNvSpPr>
                <p:nvPr/>
              </p:nvSpPr>
              <p:spPr bwMode="auto">
                <a:xfrm>
                  <a:off x="1106" y="941"/>
                  <a:ext cx="410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37" name="Group 129"/>
                <p:cNvGrpSpPr>
                  <a:grpSpLocks/>
                </p:cNvGrpSpPr>
                <p:nvPr/>
              </p:nvGrpSpPr>
              <p:grpSpPr bwMode="auto">
                <a:xfrm>
                  <a:off x="1106" y="941"/>
                  <a:ext cx="410" cy="941"/>
                  <a:chOff x="1106" y="941"/>
                  <a:chExt cx="410" cy="941"/>
                </a:xfrm>
              </p:grpSpPr>
              <p:sp>
                <p:nvSpPr>
                  <p:cNvPr id="126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149" y="941"/>
                    <a:ext cx="324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b="1" dirty="0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 dirty="0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sz="3600" b="1" dirty="0">
                        <a:latin typeface="Garamond" pitchFamily="18" charset="0"/>
                        <a:cs typeface="Arial" charset="0"/>
                      </a:rPr>
                      <a:t>и</a:t>
                    </a:r>
                    <a:endParaRPr lang="en-US" sz="3600" dirty="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127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106" y="941"/>
                    <a:ext cx="41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8" name="Group 132"/>
              <p:cNvGrpSpPr>
                <a:grpSpLocks/>
              </p:cNvGrpSpPr>
              <p:nvPr/>
            </p:nvGrpSpPr>
            <p:grpSpPr bwMode="auto">
              <a:xfrm>
                <a:off x="1516" y="941"/>
                <a:ext cx="341" cy="941"/>
                <a:chOff x="1516" y="941"/>
                <a:chExt cx="341" cy="941"/>
              </a:xfrm>
            </p:grpSpPr>
            <p:sp>
              <p:nvSpPr>
                <p:cNvPr id="120" name="Rectangle 133"/>
                <p:cNvSpPr>
                  <a:spLocks noChangeArrowheads="1"/>
                </p:cNvSpPr>
                <p:nvPr/>
              </p:nvSpPr>
              <p:spPr bwMode="auto">
                <a:xfrm>
                  <a:off x="1516" y="941"/>
                  <a:ext cx="341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23" name="Rectangle 136"/>
                <p:cNvSpPr>
                  <a:spLocks noChangeArrowheads="1"/>
                </p:cNvSpPr>
                <p:nvPr/>
              </p:nvSpPr>
              <p:spPr bwMode="auto">
                <a:xfrm>
                  <a:off x="1516" y="941"/>
                  <a:ext cx="341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9" name="Group 137"/>
              <p:cNvGrpSpPr>
                <a:grpSpLocks/>
              </p:cNvGrpSpPr>
              <p:nvPr/>
            </p:nvGrpSpPr>
            <p:grpSpPr bwMode="auto">
              <a:xfrm>
                <a:off x="1857" y="941"/>
                <a:ext cx="360" cy="973"/>
                <a:chOff x="1857" y="941"/>
                <a:chExt cx="360" cy="973"/>
              </a:xfrm>
            </p:grpSpPr>
            <p:sp>
              <p:nvSpPr>
                <p:cNvPr id="116" name="Rectangle 138"/>
                <p:cNvSpPr>
                  <a:spLocks noChangeArrowheads="1"/>
                </p:cNvSpPr>
                <p:nvPr/>
              </p:nvSpPr>
              <p:spPr bwMode="auto">
                <a:xfrm>
                  <a:off x="1857" y="941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40" name="Group 139"/>
                <p:cNvGrpSpPr>
                  <a:grpSpLocks/>
                </p:cNvGrpSpPr>
                <p:nvPr/>
              </p:nvGrpSpPr>
              <p:grpSpPr bwMode="auto">
                <a:xfrm>
                  <a:off x="1857" y="941"/>
                  <a:ext cx="360" cy="973"/>
                  <a:chOff x="1857" y="941"/>
                  <a:chExt cx="360" cy="973"/>
                </a:xfrm>
              </p:grpSpPr>
              <p:sp>
                <p:nvSpPr>
                  <p:cNvPr id="118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941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119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1857" y="941"/>
                    <a:ext cx="36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8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913" y="973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</p:grpSp>
          </p:grpSp>
          <p:grpSp>
            <p:nvGrpSpPr>
              <p:cNvPr id="41" name="Group 142"/>
              <p:cNvGrpSpPr>
                <a:grpSpLocks/>
              </p:cNvGrpSpPr>
              <p:nvPr/>
            </p:nvGrpSpPr>
            <p:grpSpPr bwMode="auto">
              <a:xfrm>
                <a:off x="2217" y="941"/>
                <a:ext cx="386" cy="941"/>
                <a:chOff x="2217" y="941"/>
                <a:chExt cx="386" cy="941"/>
              </a:xfrm>
            </p:grpSpPr>
            <p:sp>
              <p:nvSpPr>
                <p:cNvPr id="112" name="Rectangle 143"/>
                <p:cNvSpPr>
                  <a:spLocks noChangeArrowheads="1"/>
                </p:cNvSpPr>
                <p:nvPr/>
              </p:nvSpPr>
              <p:spPr bwMode="auto">
                <a:xfrm>
                  <a:off x="2217" y="941"/>
                  <a:ext cx="38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42" name="Group 144"/>
                <p:cNvGrpSpPr>
                  <a:grpSpLocks/>
                </p:cNvGrpSpPr>
                <p:nvPr/>
              </p:nvGrpSpPr>
              <p:grpSpPr bwMode="auto">
                <a:xfrm>
                  <a:off x="2217" y="941"/>
                  <a:ext cx="386" cy="941"/>
                  <a:chOff x="2217" y="941"/>
                  <a:chExt cx="386" cy="941"/>
                </a:xfrm>
              </p:grpSpPr>
              <p:sp>
                <p:nvSpPr>
                  <p:cNvPr id="114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260" y="941"/>
                    <a:ext cx="300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115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17" y="941"/>
                    <a:ext cx="386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3" name="Group 147"/>
              <p:cNvGrpSpPr>
                <a:grpSpLocks/>
              </p:cNvGrpSpPr>
              <p:nvPr/>
            </p:nvGrpSpPr>
            <p:grpSpPr bwMode="auto">
              <a:xfrm>
                <a:off x="2603" y="941"/>
                <a:ext cx="356" cy="941"/>
                <a:chOff x="2603" y="941"/>
                <a:chExt cx="356" cy="941"/>
              </a:xfrm>
            </p:grpSpPr>
            <p:sp>
              <p:nvSpPr>
                <p:cNvPr id="108" name="Rectangle 148"/>
                <p:cNvSpPr>
                  <a:spLocks noChangeArrowheads="1"/>
                </p:cNvSpPr>
                <p:nvPr/>
              </p:nvSpPr>
              <p:spPr bwMode="auto">
                <a:xfrm>
                  <a:off x="2603" y="941"/>
                  <a:ext cx="35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44" name="Group 149"/>
                <p:cNvGrpSpPr>
                  <a:grpSpLocks/>
                </p:cNvGrpSpPr>
                <p:nvPr/>
              </p:nvGrpSpPr>
              <p:grpSpPr bwMode="auto">
                <a:xfrm>
                  <a:off x="2603" y="941"/>
                  <a:ext cx="356" cy="941"/>
                  <a:chOff x="2603" y="941"/>
                  <a:chExt cx="356" cy="941"/>
                </a:xfrm>
              </p:grpSpPr>
              <p:sp>
                <p:nvSpPr>
                  <p:cNvPr id="110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646" y="941"/>
                    <a:ext cx="270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111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941"/>
                    <a:ext cx="356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5" name="Group 152"/>
              <p:cNvGrpSpPr>
                <a:grpSpLocks/>
              </p:cNvGrpSpPr>
              <p:nvPr/>
            </p:nvGrpSpPr>
            <p:grpSpPr bwMode="auto">
              <a:xfrm>
                <a:off x="2959" y="941"/>
                <a:ext cx="355" cy="941"/>
                <a:chOff x="2959" y="941"/>
                <a:chExt cx="355" cy="941"/>
              </a:xfrm>
            </p:grpSpPr>
            <p:sp>
              <p:nvSpPr>
                <p:cNvPr id="104" name="Rectangle 153"/>
                <p:cNvSpPr>
                  <a:spLocks noChangeArrowheads="1"/>
                </p:cNvSpPr>
                <p:nvPr/>
              </p:nvSpPr>
              <p:spPr bwMode="auto">
                <a:xfrm>
                  <a:off x="2959" y="941"/>
                  <a:ext cx="355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46" name="Group 154"/>
                <p:cNvGrpSpPr>
                  <a:grpSpLocks/>
                </p:cNvGrpSpPr>
                <p:nvPr/>
              </p:nvGrpSpPr>
              <p:grpSpPr bwMode="auto">
                <a:xfrm>
                  <a:off x="2959" y="941"/>
                  <a:ext cx="355" cy="941"/>
                  <a:chOff x="2959" y="941"/>
                  <a:chExt cx="355" cy="941"/>
                </a:xfrm>
              </p:grpSpPr>
              <p:sp>
                <p:nvSpPr>
                  <p:cNvPr id="106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3002" y="941"/>
                    <a:ext cx="269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107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959" y="941"/>
                    <a:ext cx="355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7" name="Group 157"/>
              <p:cNvGrpSpPr>
                <a:grpSpLocks/>
              </p:cNvGrpSpPr>
              <p:nvPr/>
            </p:nvGrpSpPr>
            <p:grpSpPr bwMode="auto">
              <a:xfrm>
                <a:off x="3314" y="941"/>
                <a:ext cx="360" cy="941"/>
                <a:chOff x="3314" y="941"/>
                <a:chExt cx="360" cy="941"/>
              </a:xfrm>
            </p:grpSpPr>
            <p:sp>
              <p:nvSpPr>
                <p:cNvPr id="100" name="Rectangle 158"/>
                <p:cNvSpPr>
                  <a:spLocks noChangeArrowheads="1"/>
                </p:cNvSpPr>
                <p:nvPr/>
              </p:nvSpPr>
              <p:spPr bwMode="auto">
                <a:xfrm>
                  <a:off x="3314" y="941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48" name="Group 159"/>
                <p:cNvGrpSpPr>
                  <a:grpSpLocks/>
                </p:cNvGrpSpPr>
                <p:nvPr/>
              </p:nvGrpSpPr>
              <p:grpSpPr bwMode="auto">
                <a:xfrm>
                  <a:off x="3314" y="941"/>
                  <a:ext cx="360" cy="941"/>
                  <a:chOff x="3314" y="941"/>
                  <a:chExt cx="360" cy="941"/>
                </a:xfrm>
              </p:grpSpPr>
              <p:sp>
                <p:nvSpPr>
                  <p:cNvPr id="102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941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103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941"/>
                    <a:ext cx="36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9" name="Group 162"/>
              <p:cNvGrpSpPr>
                <a:grpSpLocks/>
              </p:cNvGrpSpPr>
              <p:nvPr/>
            </p:nvGrpSpPr>
            <p:grpSpPr bwMode="auto">
              <a:xfrm>
                <a:off x="3674" y="941"/>
                <a:ext cx="360" cy="941"/>
                <a:chOff x="3674" y="941"/>
                <a:chExt cx="360" cy="941"/>
              </a:xfrm>
            </p:grpSpPr>
            <p:sp>
              <p:nvSpPr>
                <p:cNvPr id="96" name="Rectangle 163"/>
                <p:cNvSpPr>
                  <a:spLocks noChangeArrowheads="1"/>
                </p:cNvSpPr>
                <p:nvPr/>
              </p:nvSpPr>
              <p:spPr bwMode="auto">
                <a:xfrm>
                  <a:off x="3674" y="941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9" name="Rectangle 166"/>
                <p:cNvSpPr>
                  <a:spLocks noChangeArrowheads="1"/>
                </p:cNvSpPr>
                <p:nvPr/>
              </p:nvSpPr>
              <p:spPr bwMode="auto">
                <a:xfrm>
                  <a:off x="3674" y="941"/>
                  <a:ext cx="360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0" name="Group 167"/>
              <p:cNvGrpSpPr>
                <a:grpSpLocks/>
              </p:cNvGrpSpPr>
              <p:nvPr/>
            </p:nvGrpSpPr>
            <p:grpSpPr bwMode="auto">
              <a:xfrm>
                <a:off x="4034" y="941"/>
                <a:ext cx="388" cy="941"/>
                <a:chOff x="4034" y="941"/>
                <a:chExt cx="388" cy="941"/>
              </a:xfrm>
            </p:grpSpPr>
            <p:sp>
              <p:nvSpPr>
                <p:cNvPr id="92" name="Rectangle 168"/>
                <p:cNvSpPr>
                  <a:spLocks noChangeArrowheads="1"/>
                </p:cNvSpPr>
                <p:nvPr/>
              </p:nvSpPr>
              <p:spPr bwMode="auto">
                <a:xfrm>
                  <a:off x="4034" y="941"/>
                  <a:ext cx="388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5" name="Rectangle 171"/>
                <p:cNvSpPr>
                  <a:spLocks noChangeArrowheads="1"/>
                </p:cNvSpPr>
                <p:nvPr/>
              </p:nvSpPr>
              <p:spPr bwMode="auto">
                <a:xfrm>
                  <a:off x="4034" y="941"/>
                  <a:ext cx="388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" name="Group 172"/>
              <p:cNvGrpSpPr>
                <a:grpSpLocks/>
              </p:cNvGrpSpPr>
              <p:nvPr/>
            </p:nvGrpSpPr>
            <p:grpSpPr bwMode="auto">
              <a:xfrm>
                <a:off x="4422" y="941"/>
                <a:ext cx="360" cy="941"/>
                <a:chOff x="4422" y="941"/>
                <a:chExt cx="360" cy="941"/>
              </a:xfrm>
            </p:grpSpPr>
            <p:sp>
              <p:nvSpPr>
                <p:cNvPr id="88" name="Rectangle 173"/>
                <p:cNvSpPr>
                  <a:spLocks noChangeArrowheads="1"/>
                </p:cNvSpPr>
                <p:nvPr/>
              </p:nvSpPr>
              <p:spPr bwMode="auto">
                <a:xfrm>
                  <a:off x="4422" y="941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1" name="Rectangle 176"/>
                <p:cNvSpPr>
                  <a:spLocks noChangeArrowheads="1"/>
                </p:cNvSpPr>
                <p:nvPr/>
              </p:nvSpPr>
              <p:spPr bwMode="auto">
                <a:xfrm>
                  <a:off x="4422" y="941"/>
                  <a:ext cx="360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2" name="Group 177"/>
              <p:cNvGrpSpPr>
                <a:grpSpLocks/>
              </p:cNvGrpSpPr>
              <p:nvPr/>
            </p:nvGrpSpPr>
            <p:grpSpPr bwMode="auto">
              <a:xfrm>
                <a:off x="4782" y="941"/>
                <a:ext cx="348" cy="941"/>
                <a:chOff x="4782" y="941"/>
                <a:chExt cx="348" cy="941"/>
              </a:xfrm>
            </p:grpSpPr>
            <p:sp>
              <p:nvSpPr>
                <p:cNvPr id="84" name="Rectangle 178"/>
                <p:cNvSpPr>
                  <a:spLocks noChangeArrowheads="1"/>
                </p:cNvSpPr>
                <p:nvPr/>
              </p:nvSpPr>
              <p:spPr bwMode="auto">
                <a:xfrm>
                  <a:off x="4782" y="941"/>
                  <a:ext cx="348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7" name="Rectangle 181"/>
                <p:cNvSpPr>
                  <a:spLocks noChangeArrowheads="1"/>
                </p:cNvSpPr>
                <p:nvPr/>
              </p:nvSpPr>
              <p:spPr bwMode="auto">
                <a:xfrm>
                  <a:off x="4782" y="941"/>
                  <a:ext cx="348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3" name="Group 182"/>
              <p:cNvGrpSpPr>
                <a:grpSpLocks/>
              </p:cNvGrpSpPr>
              <p:nvPr/>
            </p:nvGrpSpPr>
            <p:grpSpPr bwMode="auto">
              <a:xfrm>
                <a:off x="5130" y="941"/>
                <a:ext cx="426" cy="941"/>
                <a:chOff x="5130" y="941"/>
                <a:chExt cx="426" cy="941"/>
              </a:xfrm>
            </p:grpSpPr>
            <p:sp>
              <p:nvSpPr>
                <p:cNvPr id="80" name="Rectangle 183"/>
                <p:cNvSpPr>
                  <a:spLocks noChangeArrowheads="1"/>
                </p:cNvSpPr>
                <p:nvPr/>
              </p:nvSpPr>
              <p:spPr bwMode="auto">
                <a:xfrm>
                  <a:off x="5130" y="941"/>
                  <a:ext cx="42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3" name="Rectangle 186"/>
                <p:cNvSpPr>
                  <a:spLocks noChangeArrowheads="1"/>
                </p:cNvSpPr>
                <p:nvPr/>
              </p:nvSpPr>
              <p:spPr bwMode="auto">
                <a:xfrm>
                  <a:off x="5130" y="941"/>
                  <a:ext cx="426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4" name="Group 187"/>
              <p:cNvGrpSpPr>
                <a:grpSpLocks/>
              </p:cNvGrpSpPr>
              <p:nvPr/>
            </p:nvGrpSpPr>
            <p:grpSpPr bwMode="auto">
              <a:xfrm>
                <a:off x="5556" y="941"/>
                <a:ext cx="341" cy="941"/>
                <a:chOff x="5556" y="941"/>
                <a:chExt cx="341" cy="941"/>
              </a:xfrm>
            </p:grpSpPr>
            <p:sp>
              <p:nvSpPr>
                <p:cNvPr id="7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556" y="941"/>
                  <a:ext cx="341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79" name="Rectangle 191"/>
                <p:cNvSpPr>
                  <a:spLocks noChangeArrowheads="1"/>
                </p:cNvSpPr>
                <p:nvPr/>
              </p:nvSpPr>
              <p:spPr bwMode="auto">
                <a:xfrm>
                  <a:off x="5556" y="941"/>
                  <a:ext cx="341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5" name="Group 192"/>
              <p:cNvGrpSpPr>
                <a:grpSpLocks/>
              </p:cNvGrpSpPr>
              <p:nvPr/>
            </p:nvGrpSpPr>
            <p:grpSpPr bwMode="auto">
              <a:xfrm>
                <a:off x="5897" y="941"/>
                <a:ext cx="347" cy="941"/>
                <a:chOff x="5897" y="941"/>
                <a:chExt cx="347" cy="941"/>
              </a:xfrm>
            </p:grpSpPr>
            <p:sp>
              <p:nvSpPr>
                <p:cNvPr id="72" name="Rectangle 193"/>
                <p:cNvSpPr>
                  <a:spLocks noChangeArrowheads="1"/>
                </p:cNvSpPr>
                <p:nvPr/>
              </p:nvSpPr>
              <p:spPr bwMode="auto">
                <a:xfrm>
                  <a:off x="5897" y="941"/>
                  <a:ext cx="34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75" name="Rectangle 196"/>
                <p:cNvSpPr>
                  <a:spLocks noChangeArrowheads="1"/>
                </p:cNvSpPr>
                <p:nvPr/>
              </p:nvSpPr>
              <p:spPr bwMode="auto">
                <a:xfrm>
                  <a:off x="5897" y="941"/>
                  <a:ext cx="347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6" name="Group 197"/>
              <p:cNvGrpSpPr>
                <a:grpSpLocks/>
              </p:cNvGrpSpPr>
              <p:nvPr/>
            </p:nvGrpSpPr>
            <p:grpSpPr bwMode="auto">
              <a:xfrm>
                <a:off x="6244" y="941"/>
                <a:ext cx="297" cy="941"/>
                <a:chOff x="6244" y="941"/>
                <a:chExt cx="297" cy="941"/>
              </a:xfrm>
            </p:grpSpPr>
            <p:sp>
              <p:nvSpPr>
                <p:cNvPr id="68" name="Rectangle 198"/>
                <p:cNvSpPr>
                  <a:spLocks noChangeArrowheads="1"/>
                </p:cNvSpPr>
                <p:nvPr/>
              </p:nvSpPr>
              <p:spPr bwMode="auto">
                <a:xfrm>
                  <a:off x="6244" y="941"/>
                  <a:ext cx="29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57" name="Group 199"/>
                <p:cNvGrpSpPr>
                  <a:grpSpLocks/>
                </p:cNvGrpSpPr>
                <p:nvPr/>
              </p:nvGrpSpPr>
              <p:grpSpPr bwMode="auto">
                <a:xfrm>
                  <a:off x="6244" y="941"/>
                  <a:ext cx="297" cy="941"/>
                  <a:chOff x="6244" y="941"/>
                  <a:chExt cx="297" cy="941"/>
                </a:xfrm>
              </p:grpSpPr>
              <p:sp>
                <p:nvSpPr>
                  <p:cNvPr id="70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6287" y="941"/>
                    <a:ext cx="21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1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6244" y="941"/>
                    <a:ext cx="29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8" name="Group 202"/>
              <p:cNvGrpSpPr>
                <a:grpSpLocks/>
              </p:cNvGrpSpPr>
              <p:nvPr/>
            </p:nvGrpSpPr>
            <p:grpSpPr bwMode="auto">
              <a:xfrm>
                <a:off x="6541" y="941"/>
                <a:ext cx="357" cy="941"/>
                <a:chOff x="6541" y="941"/>
                <a:chExt cx="357" cy="941"/>
              </a:xfrm>
            </p:grpSpPr>
            <p:sp>
              <p:nvSpPr>
                <p:cNvPr id="64" name="Rectangle 203"/>
                <p:cNvSpPr>
                  <a:spLocks noChangeArrowheads="1"/>
                </p:cNvSpPr>
                <p:nvPr/>
              </p:nvSpPr>
              <p:spPr bwMode="auto">
                <a:xfrm>
                  <a:off x="6541" y="941"/>
                  <a:ext cx="35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67" name="Rectangle 206"/>
                <p:cNvSpPr>
                  <a:spLocks noChangeArrowheads="1"/>
                </p:cNvSpPr>
                <p:nvPr/>
              </p:nvSpPr>
              <p:spPr bwMode="auto">
                <a:xfrm>
                  <a:off x="6541" y="941"/>
                  <a:ext cx="357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61" name="Group 207"/>
              <p:cNvGrpSpPr>
                <a:grpSpLocks/>
              </p:cNvGrpSpPr>
              <p:nvPr/>
            </p:nvGrpSpPr>
            <p:grpSpPr bwMode="auto">
              <a:xfrm>
                <a:off x="6898" y="941"/>
                <a:ext cx="297" cy="941"/>
                <a:chOff x="6898" y="941"/>
                <a:chExt cx="297" cy="941"/>
              </a:xfrm>
            </p:grpSpPr>
            <p:sp>
              <p:nvSpPr>
                <p:cNvPr id="60" name="Rectangle 208"/>
                <p:cNvSpPr>
                  <a:spLocks noChangeArrowheads="1"/>
                </p:cNvSpPr>
                <p:nvPr/>
              </p:nvSpPr>
              <p:spPr bwMode="auto">
                <a:xfrm>
                  <a:off x="6898" y="941"/>
                  <a:ext cx="29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63" name="Rectangle 211"/>
                <p:cNvSpPr>
                  <a:spLocks noChangeArrowheads="1"/>
                </p:cNvSpPr>
                <p:nvPr/>
              </p:nvSpPr>
              <p:spPr bwMode="auto">
                <a:xfrm>
                  <a:off x="6898" y="941"/>
                  <a:ext cx="297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59" name="Rectangle 214"/>
              <p:cNvSpPr>
                <a:spLocks noChangeArrowheads="1"/>
              </p:cNvSpPr>
              <p:nvPr/>
            </p:nvSpPr>
            <p:spPr bwMode="auto">
              <a:xfrm>
                <a:off x="7195" y="941"/>
                <a:ext cx="348" cy="941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4" name="Rectangle 215"/>
            <p:cNvSpPr>
              <a:spLocks noChangeArrowheads="1"/>
            </p:cNvSpPr>
            <p:nvPr/>
          </p:nvSpPr>
          <p:spPr bwMode="auto">
            <a:xfrm>
              <a:off x="-3" y="-3"/>
              <a:ext cx="7549" cy="188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63" name="Rectangle 22"/>
          <p:cNvSpPr>
            <a:spLocks noChangeArrowheads="1"/>
          </p:cNvSpPr>
          <p:nvPr/>
        </p:nvSpPr>
        <p:spPr bwMode="auto">
          <a:xfrm>
            <a:off x="990600" y="762000"/>
            <a:ext cx="368231" cy="9874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latin typeface="Garamond" pitchFamily="18" charset="0"/>
                <a:cs typeface="Arial" charset="0"/>
              </a:rPr>
              <a:t> </a:t>
            </a:r>
            <a:endParaRPr lang="en-US" dirty="0">
              <a:cs typeface="Times New Roman" pitchFamily="18" charset="0"/>
            </a:endParaRPr>
          </a:p>
          <a:p>
            <a:pPr algn="ctr" eaLnBrk="0" hangingPunct="0"/>
            <a:r>
              <a:rPr lang="en-US" sz="3600" b="1" dirty="0">
                <a:latin typeface="Garamond" pitchFamily="18" charset="0"/>
                <a:cs typeface="Arial" charset="0"/>
              </a:rPr>
              <a:t>у</a:t>
            </a:r>
            <a:endParaRPr lang="en-US" sz="3600" b="1" dirty="0">
              <a:cs typeface="Times New Roman" pitchFamily="18" charset="0"/>
            </a:endParaRPr>
          </a:p>
          <a:p>
            <a:pPr algn="ctr" eaLnBrk="0" hangingPunct="0"/>
            <a:endParaRPr lang="en-US" dirty="0"/>
          </a:p>
        </p:txBody>
      </p:sp>
      <p:sp>
        <p:nvSpPr>
          <p:cNvPr id="350" name="Прямоугольный треугольник 349"/>
          <p:cNvSpPr/>
          <p:nvPr/>
        </p:nvSpPr>
        <p:spPr>
          <a:xfrm>
            <a:off x="2285984" y="785794"/>
            <a:ext cx="428628" cy="1000132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Rectangle 37"/>
          <p:cNvSpPr>
            <a:spLocks noChangeArrowheads="1"/>
          </p:cNvSpPr>
          <p:nvPr/>
        </p:nvSpPr>
        <p:spPr bwMode="auto">
          <a:xfrm>
            <a:off x="2428860" y="785795"/>
            <a:ext cx="142876" cy="21431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latin typeface="Garamond" pitchFamily="18" charset="0"/>
                <a:cs typeface="Arial" charset="0"/>
              </a:rPr>
              <a:t> </a:t>
            </a:r>
            <a:endParaRPr lang="en-US" dirty="0">
              <a:cs typeface="Times New Roman" pitchFamily="18" charset="0"/>
            </a:endParaRPr>
          </a:p>
          <a:p>
            <a:pPr algn="ctr" eaLnBrk="0" hangingPunct="0"/>
            <a:r>
              <a:rPr lang="en-US" sz="3600" b="1" dirty="0">
                <a:latin typeface="Garamond" pitchFamily="18" charset="0"/>
                <a:cs typeface="Arial" charset="0"/>
              </a:rPr>
              <a:t>н</a:t>
            </a:r>
            <a:endParaRPr lang="en-US" sz="3600" dirty="0">
              <a:cs typeface="Times New Roman" pitchFamily="18" charset="0"/>
            </a:endParaRPr>
          </a:p>
          <a:p>
            <a:pPr algn="ctr" eaLnBrk="0" hangingPunct="0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548680"/>
            <a:ext cx="4176464" cy="568863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500174"/>
            <a:ext cx="3304572" cy="12144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Упражнение «Улыбка»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500438"/>
            <a:ext cx="3240360" cy="2016224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7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ЧАСИКИ</a:t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Описание упражнения: улыбнуться, открыть рот, тянуться языком попеременно то к левому углу рта, то к правому. Повторить 5 раз</a:t>
            </a:r>
            <a:r>
              <a:rPr lang="ru-RU" sz="27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7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1988840"/>
            <a:ext cx="3419475" cy="3365459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04509" y="2204864"/>
            <a:ext cx="1904940" cy="1872208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6977" y="1988840"/>
            <a:ext cx="1846279" cy="4414838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801" y="4797151"/>
            <a:ext cx="2844356" cy="160652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60724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024744" cy="207167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b="1" dirty="0" smtClean="0">
                <a:ln/>
              </a:rPr>
              <a:t>Чашка</a:t>
            </a:r>
            <a:br>
              <a:rPr lang="ru-RU" b="1" dirty="0" smtClean="0">
                <a:ln/>
              </a:rPr>
            </a:br>
            <a:r>
              <a:rPr lang="ru-RU" sz="2700" b="1" dirty="0">
                <a:ln/>
                <a:latin typeface="Monotype Corsiva" pitchFamily="66" charset="0"/>
              </a:rPr>
              <a:t>О</a:t>
            </a:r>
            <a:r>
              <a:rPr lang="ru-RU" sz="2700" b="1" dirty="0" smtClean="0">
                <a:ln/>
                <a:latin typeface="Monotype Corsiva" pitchFamily="66" charset="0"/>
              </a:rPr>
              <a:t>писание упражнения: улыбнуться. Открыть рот, высунуть язык и потянуть его к носу. Бока языка должны быть загнуты в виде чашечки. поддерживать язык нижней губой. Удерживать в таком положении под счет до пяти.</a:t>
            </a:r>
            <a:endParaRPr lang="ru-RU" sz="2700" b="1" dirty="0">
              <a:ln/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9497529"/>
              </p:ext>
            </p:extLst>
          </p:nvPr>
        </p:nvGraphicFramePr>
        <p:xfrm>
          <a:off x="1042988" y="2324100"/>
          <a:ext cx="6777037" cy="398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7037"/>
              </a:tblGrid>
              <a:tr h="39852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2962275" cy="292417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37365"/>
            <a:ext cx="3648075" cy="1439314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2365375" cy="221297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98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9B6F1-27DA-46FC-9B73-6AA73820D5E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арбу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1656184" cy="1452793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огур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1772705" cy="1227257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ири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852936"/>
            <a:ext cx="1835696" cy="1262590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тык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149080"/>
            <a:ext cx="1665727" cy="1080120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укро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445224"/>
            <a:ext cx="1649760" cy="11548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59747" y="620688"/>
            <a:ext cx="922048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Отгадайте загадку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Кто что вкусное принёс – </a:t>
            </a:r>
          </a:p>
          <a:p>
            <a:pPr>
              <a:buNone/>
            </a:pPr>
            <a:r>
              <a:rPr lang="ru-RU" b="1" dirty="0" smtClean="0"/>
              <a:t>Всё учует детский...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Выделим первый звук. </a:t>
            </a:r>
          </a:p>
          <a:p>
            <a:pPr>
              <a:buNone/>
            </a:pPr>
            <a:r>
              <a:rPr lang="ru-RU" b="1" dirty="0" smtClean="0"/>
              <a:t>Охарактеризуем его. 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24580" name="Picture 4" descr="https://ds02.infourok.ru/uploads/ex/12a7/00085006-df941826/hello_html_11df28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52"/>
            <a:ext cx="2397410" cy="23574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58016" y="3434364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72330" y="2862860"/>
            <a:ext cx="1928826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2862860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7394595" y="3183537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035949" y="317817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Отгадайте загадку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У иголочки подружка </a:t>
            </a:r>
          </a:p>
          <a:p>
            <a:pPr>
              <a:buNone/>
            </a:pPr>
            <a:r>
              <a:rPr lang="ru-RU" b="1" dirty="0" smtClean="0"/>
              <a:t>К ней привязана за ушко. </a:t>
            </a:r>
          </a:p>
          <a:p>
            <a:pPr>
              <a:buNone/>
            </a:pPr>
            <a:r>
              <a:rPr lang="ru-RU" b="1" dirty="0" smtClean="0"/>
              <a:t>След в след за нею ходит, </a:t>
            </a:r>
          </a:p>
          <a:p>
            <a:pPr>
              <a:buNone/>
            </a:pPr>
            <a:r>
              <a:rPr lang="ru-RU" b="1" dirty="0" smtClean="0"/>
              <a:t>Узорчики выводит.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Выделим первый звук. </a:t>
            </a:r>
          </a:p>
          <a:p>
            <a:pPr>
              <a:buNone/>
            </a:pPr>
            <a:r>
              <a:rPr lang="ru-RU" b="1" dirty="0" smtClean="0"/>
              <a:t>Охарактеризуем его. 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1214422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0" name="Picture 2" descr="https://papillomy.com/wp-content/uploads/2016/11/nit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CF5"/>
              </a:clrFrom>
              <a:clrTo>
                <a:srgbClr val="F5FCF5">
                  <a:alpha val="0"/>
                </a:srgbClr>
              </a:clrTo>
            </a:clrChange>
            <a:lum bright="-20000" contrast="20000"/>
          </a:blip>
          <a:srcRect t="10204" b="12245"/>
          <a:stretch>
            <a:fillRect/>
          </a:stretch>
        </p:blipFill>
        <p:spPr bwMode="auto">
          <a:xfrm>
            <a:off x="4071934" y="2000240"/>
            <a:ext cx="5250693" cy="27146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857884" y="648306"/>
            <a:ext cx="321471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648306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7108843" y="892157"/>
            <a:ext cx="1356528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180149" y="96898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821503" y="96898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авнобедренный треугольник 26"/>
          <p:cNvSpPr/>
          <p:nvPr/>
        </p:nvSpPr>
        <p:spPr>
          <a:xfrm rot="11522810">
            <a:off x="6831852" y="79409"/>
            <a:ext cx="123766" cy="446903"/>
          </a:xfrm>
          <a:prstGeom prst="triangle">
            <a:avLst>
              <a:gd name="adj" fmla="val 10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515352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Согласный звук[</a:t>
            </a:r>
            <a:r>
              <a:rPr lang="ru-RU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],[</a:t>
            </a:r>
            <a:r>
              <a:rPr lang="ru-RU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'].</a:t>
            </a:r>
          </a:p>
          <a:p>
            <a:pPr algn="ctr">
              <a:buNone/>
            </a:pP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уква </a:t>
            </a:r>
            <a:r>
              <a:rPr lang="ru-RU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9B6F1-27DA-46FC-9B73-6AA73820D5E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133</Words>
  <Application>Microsoft Office PowerPoint</Application>
  <PresentationFormat>Экран (4:3)</PresentationFormat>
  <Paragraphs>86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Упражнение «Улыбка»</vt:lpstr>
      <vt:lpstr>ЧАСИКИ Описание упражнения: улыбнуться, открыть рот, тянуться языком попеременно то к левому углу рта, то к правому. Повторить 5 раз.</vt:lpstr>
      <vt:lpstr>Чашка Описание упражнения: улыбнуться. Открыть рот, высунуть язык и потянуть его к носу. Бока языка должны быть загнуты в виде чашечки. поддерживать язык нижней губой. Удерживать в таком положении под счет до пяти.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Аминка</cp:lastModifiedBy>
  <cp:revision>52</cp:revision>
  <dcterms:created xsi:type="dcterms:W3CDTF">2011-09-22T09:43:47Z</dcterms:created>
  <dcterms:modified xsi:type="dcterms:W3CDTF">2020-09-27T06:58:27Z</dcterms:modified>
</cp:coreProperties>
</file>