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8" r:id="rId2"/>
    <p:sldId id="289" r:id="rId3"/>
    <p:sldId id="265" r:id="rId4"/>
    <p:sldId id="267" r:id="rId5"/>
    <p:sldId id="278" r:id="rId6"/>
    <p:sldId id="270" r:id="rId7"/>
    <p:sldId id="269" r:id="rId8"/>
    <p:sldId id="263" r:id="rId9"/>
    <p:sldId id="275" r:id="rId10"/>
    <p:sldId id="274" r:id="rId11"/>
    <p:sldId id="257" r:id="rId12"/>
    <p:sldId id="260" r:id="rId13"/>
    <p:sldId id="272" r:id="rId14"/>
    <p:sldId id="266" r:id="rId15"/>
    <p:sldId id="287" r:id="rId16"/>
    <p:sldId id="279" r:id="rId17"/>
    <p:sldId id="276" r:id="rId18"/>
    <p:sldId id="285" r:id="rId19"/>
    <p:sldId id="258" r:id="rId20"/>
    <p:sldId id="259" r:id="rId21"/>
    <p:sldId id="261" r:id="rId22"/>
    <p:sldId id="262" r:id="rId23"/>
    <p:sldId id="281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43E40-D8E8-409B-9CC7-F82AEE4730A1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12C7-99AF-496A-9D5F-89712E173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39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0261-AE93-4CB2-9CFB-DFBE07A2A5F4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33479-59AF-4117-9935-F88F27A1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38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33479-59AF-4117-9935-F88F27A130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1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92FE-1F2A-44C6-87CB-109B99FCDB4D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4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0AB-FB5C-42F6-BA2A-528517E6BB40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7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29D4-0B32-4D0B-94DF-3E8D335BCB90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3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C9F2-9000-4DC5-82CF-10DCE21C6CA3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8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4E42-2645-499B-BD1E-295A0C4A6628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852A-5088-4B3C-87E4-A167CB233403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2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20D5-7C38-497B-A335-B8DAE38AD718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5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EEF5-2673-480E-94C3-E38877BF9A6A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B85D-26E1-4F95-85AB-E9A84018B00E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4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B486-1791-4BA1-9975-8B3C3B900E7A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D302-6C3F-4BEE-B7F9-6C3DA408D29A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8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F9E9-2765-47EB-AEC9-FF361483977E}" type="datetime1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93743-BC40-4803-AC48-076AC90B5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8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8914" name="Picture 2" descr="https://ds05.infourok.ru/uploads/ex/08bb/0010e522-ebd6faf3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77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593096" y="1432808"/>
            <a:ext cx="2460582" cy="11993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Скорость – это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71259" y="2787190"/>
            <a:ext cx="2304256" cy="1339608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Чтобы найти расстояние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43775" y="4292566"/>
            <a:ext cx="2376266" cy="12430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Чтобы найти время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43775" y="5535716"/>
            <a:ext cx="2736304" cy="113364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Чтобы найти скорость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20574" y="1319779"/>
            <a:ext cx="3488034" cy="137666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нужно расстояние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разделить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время 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V=S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t</a:t>
            </a:r>
            <a:endParaRPr lang="ru-RU" sz="2400" b="1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644009" y="2739579"/>
            <a:ext cx="3664599" cy="1339608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расстояние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пройденное за единицу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времени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820573" y="4150328"/>
            <a:ext cx="3488035" cy="1369280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нужно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расстояние разделить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скорость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t=S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V</a:t>
            </a:r>
            <a:endParaRPr lang="ru-RU" sz="2000" b="1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828218" y="5441396"/>
            <a:ext cx="3480390" cy="1322284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нужно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умножить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скорость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время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S=V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t</a:t>
            </a:r>
            <a:endParaRPr lang="ru-RU" sz="2000" b="1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037" y="163586"/>
            <a:ext cx="373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120041" y="1948742"/>
            <a:ext cx="1523968" cy="16410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10544" y="2008111"/>
            <a:ext cx="1169876" cy="39956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 flipV="1">
            <a:off x="3120041" y="4834968"/>
            <a:ext cx="1700532" cy="3942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14341" y="3589784"/>
            <a:ext cx="1806232" cy="25127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D393743-BC40-4803-AC48-076AC90B5069}" type="slidenum">
              <a:rPr lang="ru-RU" smtClean="0"/>
              <a:pPr algn="l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9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34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962785" y="1772815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543 ∙ 4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963470" y="2981529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160 ∙ 9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9183" y="4005064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149 ∙ 8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148064" y="1772816"/>
            <a:ext cx="328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222 ∙ 50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220072" y="2852936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630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∙ 40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148064" y="3857121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670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∙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5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505001" y="5185688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436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∙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20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7984" y="202685"/>
            <a:ext cx="6474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на группы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34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179173" y="1306813"/>
            <a:ext cx="2099444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543 ∙ 4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292081" y="3301888"/>
            <a:ext cx="187220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160 ∙ 9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5616" y="2162234"/>
            <a:ext cx="212515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149 ∙ 8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945030" y="1331972"/>
            <a:ext cx="328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222 ∙ 50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47664" y="4546835"/>
            <a:ext cx="223224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630 </a:t>
            </a:r>
            <a:r>
              <a:rPr lang="ru-RU" sz="4800" b="1" dirty="0">
                <a:solidFill>
                  <a:srgbClr val="C00000"/>
                </a:solidFill>
                <a:latin typeface="Calibri" pitchFamily="34" charset="0"/>
              </a:rPr>
              <a:t>∙ 40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47148" y="3933056"/>
            <a:ext cx="181714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670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∙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5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44061" y="1988840"/>
            <a:ext cx="212022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436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∙ 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20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34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25124"/>
            <a:ext cx="8786842" cy="573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71736" y="2071678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умножение                  двух чисел, оканчивающихся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596" y="1214422"/>
            <a:ext cx="8715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002060"/>
                </a:solidFill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письменно умножать  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многозначные числа  на числа, 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которые оканчиваются нулями.</a:t>
            </a: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ре­шать задачи с величинами «скорость», «время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расстояние».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7063" y="170092"/>
            <a:ext cx="4078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задача: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31540" y="1196752"/>
            <a:ext cx="22322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тетради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07154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ря.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 р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24433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28  28 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01" y="19610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31540" y="1196752"/>
            <a:ext cx="22322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3706" y="1188454"/>
            <a:ext cx="85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732" y="1188453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9783" y="118777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6059" y="1170813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5699" y="1202076"/>
            <a:ext cx="697752" cy="79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7910" y="1188452"/>
            <a:ext cx="93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3245" y="1223476"/>
            <a:ext cx="506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0115" y="1196752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25 200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2465" y="2381979"/>
            <a:ext cx="1338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4267" y="277293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3176" y="294078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8358" y="3740389"/>
            <a:ext cx="2300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25 200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148358" y="3789040"/>
            <a:ext cx="230704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39233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91951"/>
            <a:ext cx="7514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 (стр. 15)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902869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0070C0"/>
                </a:solidFill>
              </a:rPr>
              <a:t>Записываю Второй </a:t>
            </a:r>
            <a:r>
              <a:rPr lang="ru-RU" sz="3600" b="1" dirty="0">
                <a:solidFill>
                  <a:srgbClr val="0070C0"/>
                </a:solidFill>
              </a:rPr>
              <a:t>множитель </a:t>
            </a:r>
            <a:r>
              <a:rPr lang="ru-RU" sz="3600" b="1" dirty="0" smtClean="0">
                <a:solidFill>
                  <a:srgbClr val="0070C0"/>
                </a:solidFill>
              </a:rPr>
              <a:t>так</a:t>
            </a:r>
            <a:r>
              <a:rPr lang="ru-RU" sz="3600" b="1" dirty="0">
                <a:solidFill>
                  <a:srgbClr val="0070C0"/>
                </a:solidFill>
              </a:rPr>
              <a:t>,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     чтобы </a:t>
            </a:r>
            <a:r>
              <a:rPr lang="ru-RU" sz="3600" b="1" dirty="0">
                <a:solidFill>
                  <a:srgbClr val="0070C0"/>
                </a:solidFill>
              </a:rPr>
              <a:t>нули остались в </a:t>
            </a:r>
            <a:r>
              <a:rPr lang="ru-RU" sz="3600" b="1" dirty="0" smtClean="0">
                <a:solidFill>
                  <a:srgbClr val="0070C0"/>
                </a:solidFill>
              </a:rPr>
              <a:t>стороне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2. Умножаю </a:t>
            </a:r>
            <a:r>
              <a:rPr lang="ru-RU" sz="3600" b="1" dirty="0">
                <a:solidFill>
                  <a:srgbClr val="0070C0"/>
                </a:solidFill>
              </a:rPr>
              <a:t>многозначное число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     на </a:t>
            </a:r>
            <a:r>
              <a:rPr lang="ru-RU" sz="3600" b="1" dirty="0">
                <a:solidFill>
                  <a:srgbClr val="0070C0"/>
                </a:solidFill>
              </a:rPr>
              <a:t>число, </a:t>
            </a:r>
            <a:r>
              <a:rPr lang="ru-RU" sz="3600" b="1" dirty="0" smtClean="0">
                <a:solidFill>
                  <a:srgbClr val="0070C0"/>
                </a:solidFill>
              </a:rPr>
              <a:t>не обращая внимание на нули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3. К </a:t>
            </a:r>
            <a:r>
              <a:rPr lang="ru-RU" sz="3600" b="1" dirty="0">
                <a:solidFill>
                  <a:srgbClr val="0070C0"/>
                </a:solidFill>
              </a:rPr>
              <a:t>полученному результату приписываю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    нули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b="1" dirty="0" smtClean="0">
                <a:solidFill>
                  <a:srgbClr val="0070C0"/>
                </a:solidFill>
              </a:rPr>
              <a:t>Читаю </a:t>
            </a:r>
            <a:r>
              <a:rPr lang="ru-RU" sz="3600" b="1" dirty="0">
                <a:solidFill>
                  <a:srgbClr val="0070C0"/>
                </a:solidFill>
              </a:rPr>
              <a:t>ответ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6" name="Picture 2" descr="https://ds05.infourok.ru/uploads/ex/0d26/0003f13d-95ff75df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33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56"/>
          <p:cNvSpPr txBox="1">
            <a:spLocks noChangeArrowheads="1"/>
          </p:cNvSpPr>
          <p:nvPr/>
        </p:nvSpPr>
        <p:spPr bwMode="auto">
          <a:xfrm>
            <a:off x="3214678" y="4714884"/>
            <a:ext cx="16430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1) 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1      </a:t>
            </a:r>
            <a:r>
              <a:rPr lang="en-US" sz="4400" b="1" dirty="0">
                <a:solidFill>
                  <a:srgbClr val="002060"/>
                </a:solidFill>
                <a:latin typeface="Calibri" pitchFamily="34" charset="0"/>
              </a:rPr>
              <a:t>∙</a:t>
            </a:r>
            <a:endParaRPr lang="ru-RU" sz="4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TextBox 57"/>
          <p:cNvSpPr txBox="1">
            <a:spLocks noChangeArrowheads="1"/>
          </p:cNvSpPr>
          <p:nvPr/>
        </p:nvSpPr>
        <p:spPr bwMode="auto">
          <a:xfrm>
            <a:off x="3286116" y="5357826"/>
            <a:ext cx="1643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2      </a:t>
            </a:r>
            <a:r>
              <a:rPr lang="en-US" sz="4400" b="1" dirty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ru-RU" sz="4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767604" y="4077072"/>
            <a:ext cx="7216774" cy="214313"/>
            <a:chOff x="1000100" y="4071942"/>
            <a:chExt cx="7216825" cy="214314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1000100" y="4071942"/>
              <a:ext cx="7215238" cy="214314"/>
              <a:chOff x="1000100" y="4071942"/>
              <a:chExt cx="7215238" cy="214314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000100" y="4143380"/>
                <a:ext cx="7215238" cy="15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893737" y="4178305"/>
                <a:ext cx="214314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8108974" y="4178305"/>
              <a:ext cx="21431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660449" y="2924944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36 км/ч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67604" y="3652873"/>
            <a:ext cx="107156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3"/>
          <p:cNvGrpSpPr>
            <a:grpSpLocks/>
          </p:cNvGrpSpPr>
          <p:nvPr/>
        </p:nvGrpSpPr>
        <p:grpSpPr bwMode="auto">
          <a:xfrm flipH="1">
            <a:off x="345112" y="4184229"/>
            <a:ext cx="2057400" cy="2038350"/>
            <a:chOff x="1344" y="2304"/>
            <a:chExt cx="1609" cy="1284"/>
          </a:xfrm>
        </p:grpSpPr>
        <p:pic>
          <p:nvPicPr>
            <p:cNvPr id="13" name="Picture 44" descr="sailboat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8311">
              <a:off x="1344" y="2400"/>
              <a:ext cx="1609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45"/>
            <p:cNvSpPr>
              <a:spLocks noChangeArrowheads="1"/>
            </p:cNvSpPr>
            <p:nvPr/>
          </p:nvSpPr>
          <p:spPr bwMode="auto">
            <a:xfrm>
              <a:off x="1632" y="2304"/>
              <a:ext cx="384" cy="4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I</a:t>
              </a:r>
              <a:endPara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" name="Правая фигурная скобка 14"/>
          <p:cNvSpPr/>
          <p:nvPr/>
        </p:nvSpPr>
        <p:spPr>
          <a:xfrm rot="5400000">
            <a:off x="3305222" y="1769718"/>
            <a:ext cx="357187" cy="5429250"/>
          </a:xfrm>
          <a:prstGeom prst="rightBrace">
            <a:avLst>
              <a:gd name="adj1" fmla="val 8333"/>
              <a:gd name="adj2" fmla="val 4974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910916" y="2669356"/>
            <a:ext cx="1447800" cy="1371600"/>
            <a:chOff x="2496" y="1920"/>
            <a:chExt cx="912" cy="864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2496" y="1968"/>
              <a:ext cx="768" cy="816"/>
              <a:chOff x="2496" y="1968"/>
              <a:chExt cx="768" cy="816"/>
            </a:xfrm>
          </p:grpSpPr>
          <p:grpSp>
            <p:nvGrpSpPr>
              <p:cNvPr id="19" name="Group 62"/>
              <p:cNvGrpSpPr>
                <a:grpSpLocks/>
              </p:cNvGrpSpPr>
              <p:nvPr/>
            </p:nvGrpSpPr>
            <p:grpSpPr bwMode="auto">
              <a:xfrm>
                <a:off x="2496" y="2640"/>
                <a:ext cx="336" cy="144"/>
                <a:chOff x="4752" y="4032"/>
                <a:chExt cx="336" cy="144"/>
              </a:xfrm>
            </p:grpSpPr>
            <p:sp>
              <p:nvSpPr>
                <p:cNvPr id="21" name="Oval 63"/>
                <p:cNvSpPr>
                  <a:spLocks noChangeArrowheads="1"/>
                </p:cNvSpPr>
                <p:nvPr/>
              </p:nvSpPr>
              <p:spPr bwMode="auto">
                <a:xfrm>
                  <a:off x="4752" y="4061"/>
                  <a:ext cx="336" cy="1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2" name="Oval 64"/>
                <p:cNvSpPr>
                  <a:spLocks noChangeArrowheads="1"/>
                </p:cNvSpPr>
                <p:nvPr/>
              </p:nvSpPr>
              <p:spPr bwMode="auto">
                <a:xfrm>
                  <a:off x="4798" y="4046"/>
                  <a:ext cx="259" cy="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3" name="Oval 65"/>
                <p:cNvSpPr>
                  <a:spLocks noChangeArrowheads="1"/>
                </p:cNvSpPr>
                <p:nvPr/>
              </p:nvSpPr>
              <p:spPr bwMode="auto">
                <a:xfrm>
                  <a:off x="4828" y="4032"/>
                  <a:ext cx="184" cy="4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0" name="Freeform 66"/>
              <p:cNvSpPr>
                <a:spLocks/>
              </p:cNvSpPr>
              <p:nvPr/>
            </p:nvSpPr>
            <p:spPr bwMode="auto">
              <a:xfrm>
                <a:off x="2632" y="1968"/>
                <a:ext cx="632" cy="672"/>
              </a:xfrm>
              <a:custGeom>
                <a:avLst/>
                <a:gdLst>
                  <a:gd name="T0" fmla="*/ 8 w 1009"/>
                  <a:gd name="T1" fmla="*/ 429 h 664"/>
                  <a:gd name="T2" fmla="*/ 69 w 1009"/>
                  <a:gd name="T3" fmla="*/ 425 h 664"/>
                  <a:gd name="T4" fmla="*/ 396 w 1009"/>
                  <a:gd name="T5" fmla="*/ 404 h 664"/>
                  <a:gd name="T6" fmla="*/ 326 w 1009"/>
                  <a:gd name="T7" fmla="*/ 214 h 664"/>
                  <a:gd name="T8" fmla="*/ 370 w 1009"/>
                  <a:gd name="T9" fmla="*/ 0 h 664"/>
                  <a:gd name="T10" fmla="*/ 0 w 1009"/>
                  <a:gd name="T11" fmla="*/ 38 h 664"/>
                  <a:gd name="T12" fmla="*/ 13 w 1009"/>
                  <a:gd name="T13" fmla="*/ 680 h 6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9"/>
                  <a:gd name="T22" fmla="*/ 0 h 664"/>
                  <a:gd name="T23" fmla="*/ 1009 w 1009"/>
                  <a:gd name="T24" fmla="*/ 664 h 6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9" h="664">
                    <a:moveTo>
                      <a:pt x="20" y="419"/>
                    </a:moveTo>
                    <a:lnTo>
                      <a:pt x="176" y="415"/>
                    </a:lnTo>
                    <a:lnTo>
                      <a:pt x="1009" y="394"/>
                    </a:lnTo>
                    <a:lnTo>
                      <a:pt x="830" y="208"/>
                    </a:lnTo>
                    <a:lnTo>
                      <a:pt x="944" y="0"/>
                    </a:lnTo>
                    <a:lnTo>
                      <a:pt x="0" y="38"/>
                    </a:lnTo>
                    <a:lnTo>
                      <a:pt x="33" y="664"/>
                    </a:lnTo>
                  </a:path>
                </a:pathLst>
              </a:cu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18" name="Text Box 67"/>
            <p:cNvSpPr txBox="1">
              <a:spLocks noChangeArrowheads="1"/>
            </p:cNvSpPr>
            <p:nvPr/>
          </p:nvSpPr>
          <p:spPr bwMode="auto">
            <a:xfrm rot="-192859">
              <a:off x="2612" y="1920"/>
              <a:ext cx="796" cy="4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grpSp>
        <p:nvGrpSpPr>
          <p:cNvPr id="24" name="Group 81"/>
          <p:cNvGrpSpPr>
            <a:grpSpLocks/>
          </p:cNvGrpSpPr>
          <p:nvPr/>
        </p:nvGrpSpPr>
        <p:grpSpPr bwMode="auto">
          <a:xfrm>
            <a:off x="6706699" y="4184229"/>
            <a:ext cx="2020887" cy="2038350"/>
            <a:chOff x="1344" y="2304"/>
            <a:chExt cx="1609" cy="1284"/>
          </a:xfrm>
        </p:grpSpPr>
        <p:pic>
          <p:nvPicPr>
            <p:cNvPr id="25" name="Picture 27" descr="sailboat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8311">
              <a:off x="1344" y="2400"/>
              <a:ext cx="1609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80"/>
            <p:cNvSpPr>
              <a:spLocks noChangeArrowheads="1"/>
            </p:cNvSpPr>
            <p:nvPr/>
          </p:nvSpPr>
          <p:spPr bwMode="auto">
            <a:xfrm>
              <a:off x="1632" y="2304"/>
              <a:ext cx="384" cy="4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II</a:t>
              </a:r>
              <a:endPara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7" name="Правая фигурная скобка 26"/>
          <p:cNvSpPr/>
          <p:nvPr/>
        </p:nvSpPr>
        <p:spPr>
          <a:xfrm rot="5400000">
            <a:off x="6950996" y="3594861"/>
            <a:ext cx="285750" cy="1714500"/>
          </a:xfrm>
          <a:prstGeom prst="rightBrace">
            <a:avLst>
              <a:gd name="adj1" fmla="val 8333"/>
              <a:gd name="adj2" fmla="val 4974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7208349" y="3410568"/>
            <a:ext cx="10001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51"/>
          <p:cNvSpPr txBox="1">
            <a:spLocks noChangeArrowheads="1"/>
          </p:cNvSpPr>
          <p:nvPr/>
        </p:nvSpPr>
        <p:spPr bwMode="auto">
          <a:xfrm>
            <a:off x="3419872" y="2878755"/>
            <a:ext cx="150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Calibri" pitchFamily="34" charset="0"/>
              </a:rPr>
              <a:t>4</a:t>
            </a:r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ч</a:t>
            </a:r>
          </a:p>
        </p:txBody>
      </p:sp>
      <p:sp>
        <p:nvSpPr>
          <p:cNvPr id="31" name="Овал 30"/>
          <p:cNvSpPr/>
          <p:nvPr/>
        </p:nvSpPr>
        <p:spPr>
          <a:xfrm>
            <a:off x="6046329" y="4594986"/>
            <a:ext cx="1143000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54"/>
          <p:cNvSpPr txBox="1">
            <a:spLocks noChangeArrowheads="1"/>
          </p:cNvSpPr>
          <p:nvPr/>
        </p:nvSpPr>
        <p:spPr bwMode="auto">
          <a:xfrm>
            <a:off x="6135199" y="474103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?км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2309299" y="4149303"/>
            <a:ext cx="21431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097976" y="4173362"/>
            <a:ext cx="21431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103010" y="4150234"/>
            <a:ext cx="21431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Номер слайда 20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259122" y="2409257"/>
            <a:ext cx="1481615" cy="124520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54"/>
          <p:cNvSpPr txBox="1">
            <a:spLocks noChangeArrowheads="1"/>
          </p:cNvSpPr>
          <p:nvPr/>
        </p:nvSpPr>
        <p:spPr bwMode="auto">
          <a:xfrm>
            <a:off x="7301264" y="2570931"/>
            <a:ext cx="1842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?</a:t>
            </a: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</a:rPr>
              <a:t>км/ч</a:t>
            </a:r>
            <a:endParaRPr lang="ru-RU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554" y="6000768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3) </a:t>
            </a:r>
            <a:r>
              <a:rPr lang="en-US" sz="3600" b="1" dirty="0" smtClean="0">
                <a:solidFill>
                  <a:srgbClr val="002060"/>
                </a:solidFill>
              </a:rPr>
              <a:t> V 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: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0" name="TextBox 56"/>
          <p:cNvSpPr txBox="1">
            <a:spLocks noChangeArrowheads="1"/>
          </p:cNvSpPr>
          <p:nvPr/>
        </p:nvSpPr>
        <p:spPr bwMode="auto">
          <a:xfrm>
            <a:off x="1214413" y="285728"/>
            <a:ext cx="5993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</a:rPr>
              <a:t> Задача №</a:t>
            </a: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</a:rPr>
              <a:t>56</a:t>
            </a:r>
            <a:endParaRPr lang="ru-RU" sz="4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5" grpId="0" animBg="1"/>
      <p:bldP spid="27" grpId="0" animBg="1"/>
      <p:bldP spid="29" grpId="0"/>
      <p:bldP spid="31" grpId="0" animBg="1"/>
      <p:bldP spid="30" grpId="0"/>
      <p:bldP spid="36" grpId="0" animBg="1"/>
      <p:bldP spid="37" grpId="0"/>
      <p:bldP spid="2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64" name="Picture 4" descr="https://ds04.infourok.ru/uploads/ex/0be0/0009e367-38b316ab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7"/>
            <a:ext cx="9144000" cy="7072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457200" y="5486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6600" b="1" i="1" dirty="0" smtClean="0">
                <a:solidFill>
                  <a:srgbClr val="002060"/>
                </a:solidFill>
              </a:rPr>
              <a:t>Проверь: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02"/>
            <a:ext cx="9144000" cy="686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591592" y="1120180"/>
            <a:ext cx="1000584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eaLnBrk="1" hangingPunct="1">
              <a:buFont typeface="Arial" charset="0"/>
              <a:buAutoNum type="arabicParenR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∙ 4 = 144 (км) – расстояние </a:t>
            </a:r>
          </a:p>
          <a:p>
            <a:pPr marL="0" indent="0" eaLnBrk="1" hangingPunct="1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теплохода.</a:t>
            </a:r>
          </a:p>
          <a:p>
            <a:pPr eaLnBrk="1" hangingPunct="1">
              <a:buFont typeface="Arial" charset="0"/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2)144 : 3 = 48 (км) – расстояние </a:t>
            </a:r>
          </a:p>
          <a:p>
            <a:pPr eaLnBrk="1" hangingPunct="1">
              <a:buFont typeface="Arial" charset="0"/>
              <a:buNone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теплохода.</a:t>
            </a:r>
          </a:p>
          <a:p>
            <a:pPr eaLnBrk="1" hangingPunct="1">
              <a:buFont typeface="Arial" charset="0"/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48 : 3 = 12 (км/ч) – скорость </a:t>
            </a:r>
          </a:p>
          <a:p>
            <a:pPr eaLnBrk="1" hangingPunct="1">
              <a:buFont typeface="Arial" charset="0"/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теплохода</a:t>
            </a:r>
          </a:p>
          <a:p>
            <a:pPr eaLnBrk="1" hangingPunct="1">
              <a:buFont typeface="Arial" charset="0"/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48 километров, 12 км/ч.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6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Grp="1" noChangeArrowheads="1"/>
          </p:cNvSpPr>
          <p:nvPr/>
        </p:nvSpPr>
        <p:spPr bwMode="auto">
          <a:xfrm>
            <a:off x="952564" y="477320"/>
            <a:ext cx="81186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работа: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62626" y="15361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12060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50    8090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200    30700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300  12400 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400  </a:t>
            </a:r>
          </a:p>
        </p:txBody>
      </p:sp>
    </p:spTree>
    <p:extLst>
      <p:ext uri="{BB962C8B-B14F-4D97-AF65-F5344CB8AC3E}">
        <p14:creationId xmlns:p14="http://schemas.microsoft.com/office/powerpoint/2010/main" val="25944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0"/>
            <a:ext cx="9144000" cy="68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403648" y="296035"/>
            <a:ext cx="7740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парах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(дополнительно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566" y="2136338"/>
            <a:ext cx="93245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 ∙ 200 ─ 7020 : 4 = 48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245</a:t>
            </a: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160 ∙ 500 ─ 17 412 : 3 = 74 196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348880"/>
            <a:ext cx="7740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учебник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15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?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136" cy="68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6889" y="90872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урок!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136" cy="68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6889" y="908720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 счет 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889" y="567583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9328" y="1848018"/>
            <a:ext cx="1098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997" y="242961"/>
            <a:ext cx="7646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  лишнее выражен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3189" y="1377397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4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181" y="2296079"/>
            <a:ext cx="2300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7520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1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071810"/>
            <a:ext cx="2248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13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7353" y="3983763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516" y="4800286"/>
            <a:ext cx="1956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9328" y="1848018"/>
            <a:ext cx="1098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997" y="242961"/>
            <a:ext cx="6168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и дайте 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3189" y="1377397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3181" y="2296079"/>
            <a:ext cx="2159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7520х 1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7353" y="3983763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516" y="4800286"/>
            <a:ext cx="1956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0150" y="1377396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204864"/>
            <a:ext cx="1994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1420" y="3941633"/>
            <a:ext cx="1714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1360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4800286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0" y="-8143"/>
            <a:ext cx="9144000" cy="69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9328" y="1848018"/>
            <a:ext cx="1098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16632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 ответы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возрастания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4088" y="2186572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54749" y="2186572"/>
            <a:ext cx="1748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230089"/>
            <a:ext cx="1656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2204864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1 360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76319" y="5445222"/>
            <a:ext cx="1128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68635" y="4794037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87422" y="4218529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1 360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9688" y="3449088"/>
            <a:ext cx="1748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93741" y="274120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9863" y="2748140"/>
            <a:ext cx="473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64288" y="2708920"/>
            <a:ext cx="408601" cy="76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75259" y="2732027"/>
            <a:ext cx="461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6923" y="332656"/>
            <a:ext cx="764965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8313" y="1408236"/>
            <a:ext cx="764965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1" y="3140968"/>
            <a:ext cx="122951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67436" y="4547448"/>
            <a:ext cx="764965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r="10001"/>
          <a:stretch/>
        </p:blipFill>
        <p:spPr bwMode="auto">
          <a:xfrm>
            <a:off x="2699791" y="0"/>
            <a:ext cx="1691915" cy="2128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2" y="1379096"/>
            <a:ext cx="2262031" cy="136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01" y="3140968"/>
            <a:ext cx="1633752" cy="2123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3077"/>
          <a:stretch/>
        </p:blipFill>
        <p:spPr bwMode="auto">
          <a:xfrm>
            <a:off x="7409936" y="4568263"/>
            <a:ext cx="1535090" cy="20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Шестиугольник 46"/>
          <p:cNvSpPr/>
          <p:nvPr/>
        </p:nvSpPr>
        <p:spPr>
          <a:xfrm>
            <a:off x="1691680" y="3356992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естиугольник 47"/>
          <p:cNvSpPr/>
          <p:nvPr/>
        </p:nvSpPr>
        <p:spPr>
          <a:xfrm>
            <a:off x="3131840" y="4941168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естиугольник 48"/>
          <p:cNvSpPr/>
          <p:nvPr/>
        </p:nvSpPr>
        <p:spPr>
          <a:xfrm>
            <a:off x="5580112" y="4941168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/>
          <p:cNvSpPr/>
          <p:nvPr/>
        </p:nvSpPr>
        <p:spPr>
          <a:xfrm>
            <a:off x="6516216" y="3356992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/>
          <p:cNvSpPr/>
          <p:nvPr/>
        </p:nvSpPr>
        <p:spPr>
          <a:xfrm>
            <a:off x="7236296" y="1628800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стиугольник 42"/>
          <p:cNvSpPr/>
          <p:nvPr/>
        </p:nvSpPr>
        <p:spPr>
          <a:xfrm>
            <a:off x="1331640" y="1772816"/>
            <a:ext cx="1296144" cy="108012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619672" y="1802397"/>
            <a:ext cx="6840760" cy="4074876"/>
            <a:chOff x="1990558" y="2000239"/>
            <a:chExt cx="5867590" cy="3152956"/>
          </a:xfrm>
        </p:grpSpPr>
        <p:grpSp>
          <p:nvGrpSpPr>
            <p:cNvPr id="36" name="Группа 35"/>
            <p:cNvGrpSpPr>
              <a:grpSpLocks/>
            </p:cNvGrpSpPr>
            <p:nvPr/>
          </p:nvGrpSpPr>
          <p:grpSpPr bwMode="auto">
            <a:xfrm>
              <a:off x="1990558" y="2033067"/>
              <a:ext cx="642942" cy="612882"/>
              <a:chOff x="2133434" y="2890323"/>
              <a:chExt cx="642942" cy="612882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2133434" y="2890323"/>
                <a:ext cx="642941" cy="61288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TextBox 4"/>
              <p:cNvSpPr txBox="1">
                <a:spLocks noChangeArrowheads="1"/>
              </p:cNvSpPr>
              <p:nvPr/>
            </p:nvSpPr>
            <p:spPr bwMode="auto">
              <a:xfrm>
                <a:off x="2133434" y="2946040"/>
                <a:ext cx="642942" cy="452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>
                    <a:solidFill>
                      <a:srgbClr val="0070C0"/>
                    </a:solidFill>
                    <a:latin typeface="Calibri" pitchFamily="34" charset="0"/>
                  </a:rPr>
                  <a:t>36</a:t>
                </a:r>
              </a:p>
            </p:txBody>
          </p:sp>
        </p:grpSp>
        <p:cxnSp>
          <p:nvCxnSpPr>
            <p:cNvPr id="5" name="Прямая со стрелкой 4"/>
            <p:cNvCxnSpPr/>
            <p:nvPr/>
          </p:nvCxnSpPr>
          <p:spPr>
            <a:xfrm rot="16200000" flipH="1">
              <a:off x="2624570" y="2753107"/>
              <a:ext cx="571504" cy="357189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2214546" y="3314548"/>
              <a:ext cx="1428760" cy="668600"/>
              <a:chOff x="1857356" y="2460707"/>
              <a:chExt cx="1071570" cy="527842"/>
            </a:xfrm>
          </p:grpSpPr>
          <p:sp>
            <p:nvSpPr>
              <p:cNvPr id="34" name="Овал 33"/>
              <p:cNvSpPr/>
              <p:nvPr/>
            </p:nvSpPr>
            <p:spPr bwMode="auto">
              <a:xfrm>
                <a:off x="1875215" y="2460707"/>
                <a:ext cx="555319" cy="52784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" name="TextBox 9"/>
              <p:cNvSpPr txBox="1">
                <a:spLocks noChangeArrowheads="1"/>
              </p:cNvSpPr>
              <p:nvPr/>
            </p:nvSpPr>
            <p:spPr bwMode="auto">
              <a:xfrm>
                <a:off x="1857356" y="2571744"/>
                <a:ext cx="1071570" cy="319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ru-RU" sz="2800" b="1" dirty="0">
                    <a:solidFill>
                      <a:srgbClr val="0070C0"/>
                    </a:solidFill>
                    <a:latin typeface="Calibri" pitchFamily="34" charset="0"/>
                  </a:rPr>
                  <a:t>х</a:t>
                </a:r>
                <a:r>
                  <a:rPr lang="ru-RU" sz="28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 </a:t>
                </a:r>
                <a:r>
                  <a:rPr lang="ru-RU" sz="2800" b="1" dirty="0">
                    <a:solidFill>
                      <a:srgbClr val="0070C0"/>
                    </a:solidFill>
                    <a:latin typeface="Calibri" pitchFamily="34" charset="0"/>
                  </a:rPr>
                  <a:t>10</a:t>
                </a:r>
              </a:p>
            </p:txBody>
          </p:sp>
        </p:grpSp>
        <p:grpSp>
          <p:nvGrpSpPr>
            <p:cNvPr id="7" name="Группа 6"/>
            <p:cNvGrpSpPr>
              <a:grpSpLocks/>
            </p:cNvGrpSpPr>
            <p:nvPr/>
          </p:nvGrpSpPr>
          <p:grpSpPr bwMode="auto">
            <a:xfrm>
              <a:off x="3411132" y="4540313"/>
              <a:ext cx="988226" cy="612882"/>
              <a:chOff x="2482438" y="3825933"/>
              <a:chExt cx="988226" cy="612882"/>
            </a:xfrm>
          </p:grpSpPr>
          <p:sp>
            <p:nvSpPr>
              <p:cNvPr id="30" name="Овал 29"/>
              <p:cNvSpPr/>
              <p:nvPr/>
            </p:nvSpPr>
            <p:spPr bwMode="auto">
              <a:xfrm>
                <a:off x="2544202" y="3825933"/>
                <a:ext cx="741170" cy="61288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TextBox 15"/>
              <p:cNvSpPr txBox="1">
                <a:spLocks noChangeArrowheads="1"/>
              </p:cNvSpPr>
              <p:nvPr/>
            </p:nvSpPr>
            <p:spPr bwMode="auto">
              <a:xfrm flipH="1">
                <a:off x="2482438" y="3937366"/>
                <a:ext cx="988226" cy="452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ru-RU" sz="3200" b="1" dirty="0">
                    <a:solidFill>
                      <a:srgbClr val="0070C0"/>
                    </a:solidFill>
                    <a:latin typeface="Calibri" pitchFamily="34" charset="0"/>
                  </a:rPr>
                  <a:t>х</a:t>
                </a:r>
                <a:r>
                  <a:rPr lang="ru-RU" sz="32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100</a:t>
                </a:r>
                <a:endParaRPr lang="ru-RU" sz="3200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5387584" y="4596029"/>
              <a:ext cx="1285884" cy="557166"/>
              <a:chOff x="5387584" y="4596029"/>
              <a:chExt cx="1285884" cy="557166"/>
            </a:xfrm>
          </p:grpSpPr>
          <p:sp>
            <p:nvSpPr>
              <p:cNvPr id="26" name="Овал 25"/>
              <p:cNvSpPr/>
              <p:nvPr/>
            </p:nvSpPr>
            <p:spPr bwMode="auto">
              <a:xfrm>
                <a:off x="5634641" y="4596029"/>
                <a:ext cx="679406" cy="55716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TextBox 29"/>
              <p:cNvSpPr txBox="1">
                <a:spLocks noChangeArrowheads="1"/>
              </p:cNvSpPr>
              <p:nvPr/>
            </p:nvSpPr>
            <p:spPr bwMode="auto">
              <a:xfrm>
                <a:off x="5387584" y="4651746"/>
                <a:ext cx="1285884" cy="452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>
                    <a:solidFill>
                      <a:srgbClr val="0070C0"/>
                    </a:solidFill>
                    <a:latin typeface="Calibri" pitchFamily="34" charset="0"/>
                  </a:rPr>
                  <a:t>: 9</a:t>
                </a:r>
              </a:p>
            </p:txBody>
          </p:sp>
        </p:grpSp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6286512" y="3370266"/>
              <a:ext cx="1428760" cy="586763"/>
              <a:chOff x="1857356" y="2504695"/>
              <a:chExt cx="1071570" cy="463234"/>
            </a:xfrm>
          </p:grpSpPr>
          <p:sp>
            <p:nvSpPr>
              <p:cNvPr id="22" name="Овал 21"/>
              <p:cNvSpPr/>
              <p:nvPr/>
            </p:nvSpPr>
            <p:spPr bwMode="auto">
              <a:xfrm>
                <a:off x="1924329" y="2504695"/>
                <a:ext cx="558666" cy="46323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0" name="TextBox 33"/>
              <p:cNvSpPr txBox="1">
                <a:spLocks noChangeArrowheads="1"/>
              </p:cNvSpPr>
              <p:nvPr/>
            </p:nvSpPr>
            <p:spPr bwMode="auto">
              <a:xfrm>
                <a:off x="1857356" y="2571744"/>
                <a:ext cx="1071570" cy="319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ru-RU" sz="2800" b="1" dirty="0">
                    <a:latin typeface="Calibri" pitchFamily="34" charset="0"/>
                  </a:rPr>
                  <a:t> </a:t>
                </a:r>
                <a:r>
                  <a:rPr lang="ru-RU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─ 50</a:t>
                </a:r>
                <a:endParaRPr lang="ru-RU" sz="2800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6786578" y="2000239"/>
              <a:ext cx="1071570" cy="589993"/>
              <a:chOff x="1571604" y="2714619"/>
              <a:chExt cx="1071570" cy="589993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785917" y="2714619"/>
                <a:ext cx="642942" cy="5899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TextBox 40"/>
              <p:cNvSpPr txBox="1">
                <a:spLocks noChangeArrowheads="1"/>
              </p:cNvSpPr>
              <p:nvPr/>
            </p:nvSpPr>
            <p:spPr bwMode="auto">
              <a:xfrm>
                <a:off x="1571604" y="2786058"/>
                <a:ext cx="1071570" cy="452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>
                    <a:solidFill>
                      <a:srgbClr val="0070C0"/>
                    </a:solidFill>
                    <a:latin typeface="Calibri" pitchFamily="34" charset="0"/>
                  </a:rPr>
                  <a:t>: 10</a:t>
                </a:r>
              </a:p>
            </p:txBody>
          </p:sp>
        </p:grpSp>
        <p:cxnSp>
          <p:nvCxnSpPr>
            <p:cNvPr id="11" name="Прямая со стрелкой 10"/>
            <p:cNvCxnSpPr/>
            <p:nvPr/>
          </p:nvCxnSpPr>
          <p:spPr>
            <a:xfrm rot="16200000" flipH="1">
              <a:off x="2995155" y="3923154"/>
              <a:ext cx="571504" cy="357191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4572000" y="4929198"/>
              <a:ext cx="642943" cy="158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5400000" flipH="1" flipV="1">
              <a:off x="5624967" y="3720285"/>
              <a:ext cx="571504" cy="428628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 flipH="1" flipV="1">
              <a:off x="6242608" y="2550237"/>
              <a:ext cx="571504" cy="428628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43066" y="74349"/>
            <a:ext cx="6715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Сосчитайте</a:t>
            </a:r>
            <a:endParaRPr lang="ru-RU" sz="4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6" name="Шестиугольник 45"/>
          <p:cNvSpPr/>
          <p:nvPr/>
        </p:nvSpPr>
        <p:spPr>
          <a:xfrm>
            <a:off x="3995936" y="1988840"/>
            <a:ext cx="1728192" cy="1368152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4283968" y="2348880"/>
            <a:ext cx="10825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395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5" y="-18982"/>
            <a:ext cx="9252520" cy="68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385444" y="3288138"/>
            <a:ext cx="911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7" y="170214"/>
            <a:ext cx="8203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 выражения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9393" y="1062786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352" y="4365104"/>
            <a:ext cx="3921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∙ 10 + 28∙ 4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120" y="4365103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28∙ 14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582" y="3409378"/>
            <a:ext cx="3767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∙ 10+61 ∙ 5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723" y="3409377"/>
            <a:ext cx="1877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∙ 50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420888"/>
            <a:ext cx="2800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∙ 2 ∙ 10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41294" y="2420888"/>
            <a:ext cx="1877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∙ 12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3305" y="2355891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1352" y="1268760"/>
            <a:ext cx="2800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∙ 3 ∙ 10 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49290" y="1268760"/>
            <a:ext cx="1877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∙ 30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3743-BC40-4803-AC48-076AC90B506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700359" y="132686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4457" y="248244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4530" y="340465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6758" y="442666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9094" y="4187405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3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495</Words>
  <Application>Microsoft Office PowerPoint</Application>
  <PresentationFormat>Экран (4:3)</PresentationFormat>
  <Paragraphs>176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Пользователь</cp:lastModifiedBy>
  <cp:revision>57</cp:revision>
  <dcterms:created xsi:type="dcterms:W3CDTF">2015-02-09T13:05:13Z</dcterms:created>
  <dcterms:modified xsi:type="dcterms:W3CDTF">2022-01-23T23:02:38Z</dcterms:modified>
</cp:coreProperties>
</file>