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564" y="-3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51E36D-AEB1-4ADF-8F3A-BBA235047E1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7DA0DBD-F5DB-46BD-BC72-224E30C16DB4}" type="slidenum">
              <a:rPr lang="en-GB" altLang="ru-RU"/>
              <a:pPr/>
              <a:t>1</a:t>
            </a:fld>
            <a:endParaRPr lang="en-GB" altLang="ru-RU"/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2D8A837-FC03-40E5-B74E-723C1AAC8764}" type="slidenum">
              <a:rPr lang="en-GB" altLang="ru-RU"/>
              <a:pPr/>
              <a:t>10</a:t>
            </a:fld>
            <a:endParaRPr lang="en-GB" altLang="ru-RU"/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F838729-5D72-4F33-ADBE-A7726AB7E6A5}" type="slidenum">
              <a:rPr lang="en-GB" altLang="ru-RU"/>
              <a:pPr/>
              <a:t>2</a:t>
            </a:fld>
            <a:endParaRPr lang="en-GB" altLang="ru-RU"/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33BBC42-0BF3-48F3-94E8-FC72458C5AD9}" type="slidenum">
              <a:rPr lang="en-GB" altLang="ru-RU"/>
              <a:pPr/>
              <a:t>3</a:t>
            </a:fld>
            <a:endParaRPr lang="en-GB" altLang="ru-RU"/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A682DAF-5AEB-4216-BC36-EBEC97F7949F}" type="slidenum">
              <a:rPr lang="en-GB" altLang="ru-RU"/>
              <a:pPr/>
              <a:t>4</a:t>
            </a:fld>
            <a:endParaRPr lang="en-GB" altLang="ru-RU"/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884E395-FA5B-465A-ACC6-C4604DB7C56A}" type="slidenum">
              <a:rPr lang="en-GB" altLang="ru-RU"/>
              <a:pPr/>
              <a:t>5</a:t>
            </a:fld>
            <a:endParaRPr lang="en-GB" altLang="ru-RU"/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3E2A547-2696-408A-A8B8-9C17F64AB419}" type="slidenum">
              <a:rPr lang="en-GB" altLang="ru-RU"/>
              <a:pPr/>
              <a:t>6</a:t>
            </a:fld>
            <a:endParaRPr lang="en-GB" altLang="ru-RU"/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F83B408-25BD-4378-AEC2-D1FDE9B15BF9}" type="slidenum">
              <a:rPr lang="en-GB" altLang="ru-RU"/>
              <a:pPr/>
              <a:t>7</a:t>
            </a:fld>
            <a:endParaRPr lang="en-GB" altLang="ru-RU"/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6A8A88F-D1AB-4466-B31F-671AB515F7DC}" type="slidenum">
              <a:rPr lang="en-GB" altLang="ru-RU"/>
              <a:pPr/>
              <a:t>8</a:t>
            </a:fld>
            <a:endParaRPr lang="en-GB" altLang="ru-RU"/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353085-77E0-43DB-B8A6-DE20AF1A7F74}" type="slidenum">
              <a:rPr lang="en-GB" altLang="ru-RU"/>
              <a:pPr/>
              <a:t>9</a:t>
            </a:fld>
            <a:endParaRPr lang="en-GB" altLang="ru-RU"/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61C3-2654-49C9-A3A0-EC9EA8B9F4E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3183-CB42-48DD-950B-DE99C050049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7164-0A2D-4139-BC3F-8CA2DF075B9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82070-8C05-4B0F-9D27-81233528B7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4EB5-35DF-4D57-AC8B-79E5A8ECBBE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6814D-C50E-4F39-9AF0-EF46E899D1B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2165350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5CCB-9AF0-4C99-908E-DD0F1BBCACD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9EDF-F731-46F8-A501-6566B205756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4230-77BA-4B8F-AB47-EC01E9F594C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3C63-90BA-4CAE-99E4-32E74AEEFCA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3802-D41E-430B-BB9D-024CFA21BB2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A348-3388-4796-9178-B9EBA7634E2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5D63F-433A-448B-AFA9-761DA08F393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FAC1-708A-4B43-8EF6-B9B6FA62138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85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85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5776-B5BB-4C0D-90BA-0A9AF73D9D5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45EF6-7E1A-4657-8598-16911F4A3CC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E8A4-2E1E-493B-9AD7-6FA6417A3FC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8A16-C82B-4BCF-8C5A-EC8CED12C04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1B6D-6785-49B6-93EC-BDA2C31F945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8885-F3EB-4E78-88ED-593CA9D5619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A138-05C1-4A86-A5B1-72E0152ABB8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3498-6975-4DCB-BBEF-A8C389E44CF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128A-53AF-4E71-9BC2-B9B5C3C4915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BE32A9-EFB3-47D6-8EBC-132A8529C1C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5pPr>
      <a:lvl6pPr marL="15367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6pPr>
      <a:lvl7pPr marL="19939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7pPr>
      <a:lvl8pPr marL="24511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8pPr>
      <a:lvl9pPr marL="29083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9pPr>
    </p:titleStyle>
    <p:bodyStyle>
      <a:lvl1pPr marL="431800" indent="-32385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3238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45000"/>
        <a:buFont typeface="Wingdings" pitchFamily="2" charset="2"/>
        <a:defRPr sz="2800">
          <a:solidFill>
            <a:srgbClr val="000000"/>
          </a:solidFill>
          <a:latin typeface="+mn-lt"/>
        </a:defRPr>
      </a:lvl2pPr>
      <a:lvl3pPr marL="1295400" indent="-287338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75000"/>
        <a:buFont typeface="Symbol" pitchFamily="18" charset="2"/>
        <a:defRPr sz="2400">
          <a:solidFill>
            <a:srgbClr val="000000"/>
          </a:solidFill>
          <a:latin typeface="+mn-lt"/>
        </a:defRPr>
      </a:lvl3pPr>
      <a:lvl4pPr marL="1727200" indent="-2159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45000"/>
        <a:buFont typeface="Wingdings" pitchFamily="2" charset="2"/>
        <a:defRPr sz="2000">
          <a:solidFill>
            <a:srgbClr val="000000"/>
          </a:solidFill>
          <a:latin typeface="+mn-lt"/>
        </a:defRPr>
      </a:lvl4pPr>
      <a:lvl5pPr marL="2159000" indent="-2159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defRPr sz="2000">
          <a:solidFill>
            <a:srgbClr val="000000"/>
          </a:solidFill>
          <a:latin typeface="+mn-lt"/>
        </a:defRPr>
      </a:lvl5pPr>
      <a:lvl6pPr marL="26162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defRPr sz="2000">
          <a:solidFill>
            <a:srgbClr val="000000"/>
          </a:solidFill>
          <a:latin typeface="+mn-lt"/>
        </a:defRPr>
      </a:lvl6pPr>
      <a:lvl7pPr marL="30734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defRPr sz="2000">
          <a:solidFill>
            <a:srgbClr val="000000"/>
          </a:solidFill>
          <a:latin typeface="+mn-lt"/>
        </a:defRPr>
      </a:lvl7pPr>
      <a:lvl8pPr marL="35306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defRPr sz="2000">
          <a:solidFill>
            <a:srgbClr val="000000"/>
          </a:solidFill>
          <a:latin typeface="+mn-lt"/>
        </a:defRPr>
      </a:lvl8pPr>
      <a:lvl9pPr marL="39878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9762F4A-FF1D-4B17-AC98-F5C9E942CBB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5pPr>
      <a:lvl6pPr marL="15367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6pPr>
      <a:lvl7pPr marL="19939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7pPr>
      <a:lvl8pPr marL="24511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8pPr>
      <a:lvl9pPr marL="29083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FFFFFF"/>
          </a:solidFill>
          <a:latin typeface="Arial" charset="0"/>
        </a:defRPr>
      </a:lvl9pPr>
    </p:titleStyle>
    <p:bodyStyle>
      <a:lvl1pPr marL="431800" indent="-323850" algn="l" defTabSz="449263" rtl="0" eaLnBrk="0" fontAlgn="base" hangingPunct="0">
        <a:spcBef>
          <a:spcPct val="0"/>
        </a:spcBef>
        <a:spcAft>
          <a:spcPts val="1425"/>
        </a:spcAft>
        <a:buClr>
          <a:srgbClr val="FFFF00"/>
        </a:buClr>
        <a:buSzPct val="45000"/>
        <a:buFont typeface="Wingdings" pitchFamily="2" charset="2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spcBef>
          <a:spcPct val="0"/>
        </a:spcBef>
        <a:spcAft>
          <a:spcPts val="1138"/>
        </a:spcAft>
        <a:buClr>
          <a:srgbClr val="FFFF00"/>
        </a:buClr>
        <a:buSzPct val="75000"/>
        <a:buFont typeface="Symbol" pitchFamily="18" charset="2"/>
        <a:defRPr sz="2800">
          <a:solidFill>
            <a:srgbClr val="FFFFFF"/>
          </a:solidFill>
          <a:latin typeface="+mn-lt"/>
        </a:defRPr>
      </a:lvl2pPr>
      <a:lvl3pPr marL="1295400" indent="-215900" algn="l" defTabSz="449263" rtl="0" eaLnBrk="0" fontAlgn="base" hangingPunct="0">
        <a:spcBef>
          <a:spcPct val="0"/>
        </a:spcBef>
        <a:spcAft>
          <a:spcPts val="850"/>
        </a:spcAft>
        <a:buClr>
          <a:srgbClr val="FFFF00"/>
        </a:buClr>
        <a:buSzPct val="45000"/>
        <a:buFont typeface="Wingdings" pitchFamily="2" charset="2"/>
        <a:defRPr sz="2400">
          <a:solidFill>
            <a:srgbClr val="FFFFFF"/>
          </a:solidFill>
          <a:latin typeface="+mn-lt"/>
        </a:defRPr>
      </a:lvl3pPr>
      <a:lvl4pPr marL="1727200" indent="-215900" algn="l" defTabSz="449263" rtl="0" eaLnBrk="0" fontAlgn="base" hangingPunct="0">
        <a:spcBef>
          <a:spcPct val="0"/>
        </a:spcBef>
        <a:spcAft>
          <a:spcPts val="575"/>
        </a:spcAft>
        <a:buClr>
          <a:srgbClr val="FFFF00"/>
        </a:buClr>
        <a:buSzPct val="75000"/>
        <a:buFont typeface="Symbol" pitchFamily="18" charset="2"/>
        <a:defRPr sz="2000">
          <a:solidFill>
            <a:srgbClr val="FFFFFF"/>
          </a:solidFill>
          <a:latin typeface="+mn-lt"/>
        </a:defRPr>
      </a:lvl4pPr>
      <a:lvl5pPr marL="2159000" indent="-215900" algn="l" defTabSz="449263" rtl="0" eaLnBrk="0" fontAlgn="base" hangingPunct="0">
        <a:spcBef>
          <a:spcPct val="0"/>
        </a:spcBef>
        <a:spcAft>
          <a:spcPts val="288"/>
        </a:spcAft>
        <a:buClr>
          <a:srgbClr val="FFFF00"/>
        </a:buClr>
        <a:buSzPct val="45000"/>
        <a:buFont typeface="Wingdings" pitchFamily="2" charset="2"/>
        <a:defRPr sz="2000">
          <a:solidFill>
            <a:srgbClr val="FFFFFF"/>
          </a:solidFill>
          <a:latin typeface="+mn-lt"/>
        </a:defRPr>
      </a:lvl5pPr>
      <a:lvl6pPr marL="2616200" indent="-215900" algn="l" defTabSz="449263" rtl="0" fontAlgn="base" hangingPunct="0">
        <a:spcBef>
          <a:spcPct val="0"/>
        </a:spcBef>
        <a:spcAft>
          <a:spcPts val="288"/>
        </a:spcAft>
        <a:buClr>
          <a:srgbClr val="FFFF00"/>
        </a:buClr>
        <a:buSzPct val="45000"/>
        <a:buFont typeface="Wingdings" pitchFamily="2" charset="2"/>
        <a:defRPr sz="2000">
          <a:solidFill>
            <a:srgbClr val="FFFFFF"/>
          </a:solidFill>
          <a:latin typeface="+mn-lt"/>
        </a:defRPr>
      </a:lvl6pPr>
      <a:lvl7pPr marL="3073400" indent="-215900" algn="l" defTabSz="449263" rtl="0" fontAlgn="base" hangingPunct="0">
        <a:spcBef>
          <a:spcPct val="0"/>
        </a:spcBef>
        <a:spcAft>
          <a:spcPts val="288"/>
        </a:spcAft>
        <a:buClr>
          <a:srgbClr val="FFFF00"/>
        </a:buClr>
        <a:buSzPct val="45000"/>
        <a:buFont typeface="Wingdings" pitchFamily="2" charset="2"/>
        <a:defRPr sz="2000">
          <a:solidFill>
            <a:srgbClr val="FFFFFF"/>
          </a:solidFill>
          <a:latin typeface="+mn-lt"/>
        </a:defRPr>
      </a:lvl7pPr>
      <a:lvl8pPr marL="3530600" indent="-215900" algn="l" defTabSz="449263" rtl="0" fontAlgn="base" hangingPunct="0">
        <a:spcBef>
          <a:spcPct val="0"/>
        </a:spcBef>
        <a:spcAft>
          <a:spcPts val="288"/>
        </a:spcAft>
        <a:buClr>
          <a:srgbClr val="FFFF00"/>
        </a:buClr>
        <a:buSzPct val="45000"/>
        <a:buFont typeface="Wingdings" pitchFamily="2" charset="2"/>
        <a:defRPr sz="2000">
          <a:solidFill>
            <a:srgbClr val="FFFFFF"/>
          </a:solidFill>
          <a:latin typeface="+mn-lt"/>
        </a:defRPr>
      </a:lvl8pPr>
      <a:lvl9pPr marL="3987800" indent="-215900" algn="l" defTabSz="449263" rtl="0" fontAlgn="base" hangingPunct="0">
        <a:spcBef>
          <a:spcPct val="0"/>
        </a:spcBef>
        <a:spcAft>
          <a:spcPts val="288"/>
        </a:spcAft>
        <a:buClr>
          <a:srgbClr val="FFFF00"/>
        </a:buClr>
        <a:buSzPct val="45000"/>
        <a:buFont typeface="Wingdings" pitchFamily="2" charset="2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z="5400" smtClean="0"/>
              <a:t>КОСМОНАВТИКА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5900" y="4679950"/>
            <a:ext cx="9648825" cy="2519363"/>
          </a:xfrm>
        </p:spPr>
        <p:txBody>
          <a:bodyPr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греческого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 — Вселенная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НАВТИКА — искусство кораблевождения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177800"/>
            <a:ext cx="4792663" cy="720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088" y="141288"/>
            <a:ext cx="6370637" cy="126206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z="5400" smtClean="0"/>
              <a:t>МКС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1963738"/>
            <a:ext cx="5280025" cy="397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mtClean="0"/>
              <a:t>Начало космической эры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35150"/>
            <a:ext cx="4140200" cy="496887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ru-RU" sz="2600" smtClean="0"/>
              <a:t>4 октября 1957 — запущен первый искусственный спутник Земли (Спутник-1, СССР).</a:t>
            </a:r>
          </a:p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ru-RU" sz="2600" smtClean="0"/>
              <a:t>Масса — 83,6 кг;</a:t>
            </a:r>
          </a:p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ru-RU" sz="2600" smtClean="0"/>
              <a:t>Диаметр — 58 см.</a:t>
            </a:r>
          </a:p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ru-RU" sz="2600" smtClean="0"/>
              <a:t>Спутник летал 92 дня, до 4 января 1958 года, совершив 1440 оборотов вокруг Земли (60 млн км)</a:t>
            </a:r>
            <a:r>
              <a:rPr lang="ar-SA" altLang="ru-RU" sz="2600" smtClean="0">
                <a:cs typeface="Arial" charset="0"/>
              </a:rPr>
              <a:t>‏</a:t>
            </a:r>
            <a:endParaRPr lang="en-GB" altLang="ru-RU" sz="2600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2124075"/>
            <a:ext cx="5494337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mtClean="0"/>
              <a:t>«Космические» собаки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9438"/>
            <a:ext cx="3600450" cy="5314950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ru-RU" sz="2800" smtClean="0"/>
              <a:t>3 ноября 1957 — первый полёт в космос живого существа на корабле «Спутник-2», собака Лайка.</a:t>
            </a:r>
          </a:p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ru-RU" sz="2800" smtClean="0"/>
              <a:t>19 августа 1960 — на корабле «Спутник-5» полёт в космос совершили собаки Белка и Стрелка. 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013" y="1979613"/>
            <a:ext cx="611822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mtClean="0"/>
              <a:t>Первый космонавт Земли — Юрий Алексеевич Гагарин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2160588"/>
            <a:ext cx="5400675" cy="449421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ru-RU" smtClean="0"/>
              <a:t>Родился 9 марта 1934, в д. Клушино, Смоленской обл.</a:t>
            </a:r>
          </a:p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ru-RU" smtClean="0"/>
              <a:t>Погиб 27 марта 1968, около города Киржач Владимирской обл. при выполнении тренировочного полёта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1879600"/>
            <a:ext cx="3779837" cy="558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mtClean="0"/>
              <a:t>12 апреля 1961 года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2149475"/>
            <a:ext cx="3422650" cy="455771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altLang="ru-RU" smtClean="0"/>
              <a:t>П</a:t>
            </a:r>
            <a:r>
              <a:rPr lang="en-GB" altLang="ru-RU" smtClean="0"/>
              <a:t>ервый полёт человека в космос на корабле «Восток-1» продолжался 108 минут (один виток вокруг Земли</a:t>
            </a:r>
            <a:r>
              <a:rPr lang="ru-RU" altLang="ru-RU" smtClean="0"/>
              <a:t>)</a:t>
            </a:r>
            <a:endParaRPr lang="en-GB" alt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988" y="2055813"/>
            <a:ext cx="5681662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mtClean="0"/>
              <a:t>Целые сутки в космосе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165350"/>
            <a:ext cx="5580062" cy="449421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ru-RU" smtClean="0"/>
              <a:t>6-7 августа 1961 года Герман Титов совершил космический полёт продолжительностью </a:t>
            </a:r>
            <a:br>
              <a:rPr lang="en-GB" altLang="ru-RU" smtClean="0"/>
            </a:br>
            <a:r>
              <a:rPr lang="en-GB" altLang="ru-RU" smtClean="0"/>
              <a:t>1 сутки 1 час, сделав </a:t>
            </a:r>
            <a:br>
              <a:rPr lang="en-GB" altLang="ru-RU" smtClean="0"/>
            </a:br>
            <a:r>
              <a:rPr lang="en-GB" altLang="ru-RU" smtClean="0"/>
              <a:t>17 витков вокруг Земли, пролетев более 700 тысяч километров.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63" y="1979613"/>
            <a:ext cx="3635375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mtClean="0"/>
              <a:t>Первая женщина-космонавт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165350"/>
            <a:ext cx="6119812" cy="449421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ru-RU" smtClean="0"/>
              <a:t>16-18 июня 1963 — полёт женщины-космонавта Валентины Терешковой </a:t>
            </a:r>
            <a:br>
              <a:rPr lang="en-GB" altLang="ru-RU" smtClean="0"/>
            </a:br>
            <a:r>
              <a:rPr lang="en-GB" altLang="ru-RU" smtClean="0"/>
              <a:t>на корабле «Восток-6».</a:t>
            </a:r>
          </a:p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ru-RU" smtClean="0"/>
              <a:t>Полёт продолжался трое суток, корабль совершил 48 витков вокруг Земли, пройдя почти </a:t>
            </a:r>
            <a:br>
              <a:rPr lang="en-GB" altLang="ru-RU" smtClean="0"/>
            </a:br>
            <a:r>
              <a:rPr lang="en-GB" altLang="ru-RU" smtClean="0"/>
              <a:t>2 млн. км.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163" y="1906588"/>
            <a:ext cx="3103562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ru-RU" smtClean="0"/>
              <a:t>Человек в открытом космосе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2079625"/>
            <a:ext cx="6156325" cy="501332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ru-RU" smtClean="0"/>
              <a:t>18—19 марта 1965 года Алексей Леонов совместно с Павлом Беляевым совершил полёт в космос на космическом корабле </a:t>
            </a:r>
            <a:br>
              <a:rPr lang="en-GB" altLang="ru-RU" smtClean="0"/>
            </a:br>
            <a:r>
              <a:rPr lang="en-GB" altLang="ru-RU" smtClean="0"/>
              <a:t>«Восход-2» и первый в истории космонавтики выход </a:t>
            </a:r>
            <a:br>
              <a:rPr lang="en-GB" altLang="ru-RU" smtClean="0"/>
            </a:br>
            <a:r>
              <a:rPr lang="en-GB" altLang="ru-RU" smtClean="0"/>
              <a:t>в открытый космос продолжительностью </a:t>
            </a:r>
            <a:br>
              <a:rPr lang="en-GB" altLang="ru-RU" smtClean="0"/>
            </a:br>
            <a:r>
              <a:rPr lang="en-GB" altLang="ru-RU" smtClean="0"/>
              <a:t>12 минут 9 секунд.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225" y="1871663"/>
            <a:ext cx="3484563" cy="500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10080625" cy="138906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ru-RU" smtClean="0"/>
              <a:t>Наша Земля глазами космонавта</a:t>
            </a:r>
            <a:br>
              <a:rPr lang="en-GB" altLang="ru-RU" smtClean="0"/>
            </a:br>
            <a:r>
              <a:rPr lang="en-GB" altLang="ru-RU" sz="3600" smtClean="0"/>
              <a:t>(картина А. Леонова «Над Чёрным морем»)</a:t>
            </a:r>
            <a:r>
              <a:rPr lang="ar-SA" altLang="ru-RU" sz="3600" smtClean="0">
                <a:cs typeface="Arial" charset="0"/>
              </a:rPr>
              <a:t>‏</a:t>
            </a:r>
            <a:endParaRPr lang="en-GB" altLang="ru-RU" sz="36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1800225"/>
            <a:ext cx="8612188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218</Words>
  <Application>Microsoft Office PowerPoint</Application>
  <PresentationFormat>Произвольный</PresentationFormat>
  <Paragraphs>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Wingdings</vt:lpstr>
      <vt:lpstr>Symbol</vt:lpstr>
      <vt:lpstr>Times New Roman</vt:lpstr>
      <vt:lpstr>Оформление по умолчанию</vt:lpstr>
      <vt:lpstr>1_Оформление по умолчанию</vt:lpstr>
      <vt:lpstr>КОСМОНАВТИКА</vt:lpstr>
      <vt:lpstr>Начало космической эры</vt:lpstr>
      <vt:lpstr>«Космические» собаки</vt:lpstr>
      <vt:lpstr>Первый космонавт Земли — Юрий Алексеевич Гагарин</vt:lpstr>
      <vt:lpstr>12 апреля 1961 года </vt:lpstr>
      <vt:lpstr>Целые сутки в космосе</vt:lpstr>
      <vt:lpstr>Первая женщина-космонавт</vt:lpstr>
      <vt:lpstr>Человек в открытом космосе</vt:lpstr>
      <vt:lpstr>Наша Земля глазами космонавта (картина А. Леонова «Над Чёрным морем»)‏</vt:lpstr>
      <vt:lpstr>МКС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КОСМОНАВТИКА</dc:title>
  <cp:lastModifiedBy>Admin</cp:lastModifiedBy>
  <cp:revision>3</cp:revision>
  <dcterms:modified xsi:type="dcterms:W3CDTF">2018-01-10T13:39:49Z</dcterms:modified>
</cp:coreProperties>
</file>