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92" r:id="rId5"/>
    <p:sldId id="283" r:id="rId6"/>
    <p:sldId id="293" r:id="rId7"/>
    <p:sldId id="280" r:id="rId8"/>
    <p:sldId id="284" r:id="rId9"/>
    <p:sldId id="259" r:id="rId10"/>
    <p:sldId id="294" r:id="rId11"/>
    <p:sldId id="286" r:id="rId12"/>
    <p:sldId id="278" r:id="rId13"/>
    <p:sldId id="285" r:id="rId14"/>
    <p:sldId id="287" r:id="rId15"/>
    <p:sldId id="295" r:id="rId16"/>
    <p:sldId id="279" r:id="rId17"/>
    <p:sldId id="288" r:id="rId18"/>
    <p:sldId id="281" r:id="rId19"/>
    <p:sldId id="282" r:id="rId20"/>
    <p:sldId id="276" r:id="rId21"/>
    <p:sldId id="289" r:id="rId22"/>
    <p:sldId id="291" r:id="rId23"/>
    <p:sldId id="290" r:id="rId24"/>
    <p:sldId id="275" r:id="rId25"/>
    <p:sldId id="258" r:id="rId2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99FF"/>
    <a:srgbClr val="66CCFF"/>
    <a:srgbClr val="CF2FC7"/>
    <a:srgbClr val="F41454"/>
    <a:srgbClr val="29E31B"/>
    <a:srgbClr val="392A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-4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E16E4-2EC0-4B5E-92A8-085FFE9C19D5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0B21A-C8C6-4864-B6BF-F3DF70417A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31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0B21A-C8C6-4864-B6BF-F3DF70417A2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81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88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33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766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47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0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25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83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87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96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59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60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stretch>
            <a:fillRect t="-8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B424-D45B-4A72-81F2-DB71F7C08904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A04D-C97F-484F-9DDE-EBB44EEF80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19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imator.ru/film_img/variants/closeup/film_3213_01.jpg" TargetMode="External"/><Relationship Id="rId13" Type="http://schemas.openxmlformats.org/officeDocument/2006/relationships/hyperlink" Target="http://www2.fotki.ykt.ru/albums/userpics/17262/normal_1282289875_26.jpg" TargetMode="External"/><Relationship Id="rId18" Type="http://schemas.openxmlformats.org/officeDocument/2006/relationships/hyperlink" Target="http://cdn-nus-1.pinme.ru/tumb/600/photo/be/36/be36a051460797909cf313249017bce6.jpg" TargetMode="External"/><Relationship Id="rId26" Type="http://schemas.openxmlformats.org/officeDocument/2006/relationships/hyperlink" Target="https://ds04.infourok.ru/uploads/ex/01fc/000001fb-fcd55196/1/640/img34.jpg" TargetMode="External"/><Relationship Id="rId3" Type="http://schemas.openxmlformats.org/officeDocument/2006/relationships/hyperlink" Target="https://cdn.wallpapersafari.com/58/26/HntZCg.jpg" TargetMode="External"/><Relationship Id="rId21" Type="http://schemas.openxmlformats.org/officeDocument/2006/relationships/hyperlink" Target="http://img2.gc.gamexp.ru/gallery/user/big/334/654/0000654334_4297225_8ce11261f0.jpg" TargetMode="External"/><Relationship Id="rId7" Type="http://schemas.openxmlformats.org/officeDocument/2006/relationships/hyperlink" Target="https://cdn.pixabay.com/photo/2013/07/13/01/14/pirate-155364__340.png" TargetMode="External"/><Relationship Id="rId12" Type="http://schemas.openxmlformats.org/officeDocument/2006/relationships/hyperlink" Target="http://soviet-cartoons.ucoz.org/images/fairytales/tale-of-tsar-sultan_swan.jpg" TargetMode="External"/><Relationship Id="rId17" Type="http://schemas.openxmlformats.org/officeDocument/2006/relationships/hyperlink" Target="http://www.mishka.by/sites/mishka.by/files/saltan_mult.jpg" TargetMode="External"/><Relationship Id="rId25" Type="http://schemas.openxmlformats.org/officeDocument/2006/relationships/hyperlink" Target="http://skazochnyj-domik.ru/wp-content/uploads/2012/12/781.jpg" TargetMode="External"/><Relationship Id="rId2" Type="http://schemas.openxmlformats.org/officeDocument/2006/relationships/image" Target="../media/image31.png"/><Relationship Id="rId16" Type="http://schemas.openxmlformats.org/officeDocument/2006/relationships/hyperlink" Target="http://yavix.ru/i/5/f/8/1d98b817e960f4fce8034c37b1357.jpg" TargetMode="External"/><Relationship Id="rId20" Type="http://schemas.openxmlformats.org/officeDocument/2006/relationships/hyperlink" Target="https://cs7061.userapi.com/c840439/v840439942/2009/FMd4MiZDse4.jpg" TargetMode="External"/><Relationship Id="rId29" Type="http://schemas.openxmlformats.org/officeDocument/2006/relationships/hyperlink" Target="https://ds03.infourok.ru/uploads/ex/0d64/0000f7c3-41785207/640/img1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llustrators.ru/uploads/illustration/image/731064/main_731064_original.jpg" TargetMode="External"/><Relationship Id="rId11" Type="http://schemas.openxmlformats.org/officeDocument/2006/relationships/hyperlink" Target="http://yavix.ru/i/b/0/6/ad3625a2a6f7520ef9287dcc801af.jpg" TargetMode="External"/><Relationship Id="rId24" Type="http://schemas.openxmlformats.org/officeDocument/2006/relationships/hyperlink" Target="http://www.supercook.ru/images-skazki-vypusk/sk-tsar-saltan-29.jpg" TargetMode="External"/><Relationship Id="rId32" Type="http://schemas.openxmlformats.org/officeDocument/2006/relationships/image" Target="../media/image32.png"/><Relationship Id="rId5" Type="http://schemas.openxmlformats.org/officeDocument/2006/relationships/hyperlink" Target="https://img-fotki.yandex.ru/get/9349/134091466.b9/0_c7d6b_5aa14a30_M" TargetMode="External"/><Relationship Id="rId15" Type="http://schemas.openxmlformats.org/officeDocument/2006/relationships/hyperlink" Target="http://skazochnyj-domik.ru/wp-content/uploads/2012/12/221.jpg" TargetMode="External"/><Relationship Id="rId23" Type="http://schemas.openxmlformats.org/officeDocument/2006/relationships/hyperlink" Target="http://skaz-pushkina.ru/kadr/cs189.jpg" TargetMode="External"/><Relationship Id="rId28" Type="http://schemas.openxmlformats.org/officeDocument/2006/relationships/hyperlink" Target="http://skazochnyj-domik.ru/wp-content/uploads/2012/12/102.jpg" TargetMode="External"/><Relationship Id="rId10" Type="http://schemas.openxmlformats.org/officeDocument/2006/relationships/hyperlink" Target="http://skazochnyj-domik.ru/wp-content/uploads/2012/12/171.jpg" TargetMode="External"/><Relationship Id="rId19" Type="http://schemas.openxmlformats.org/officeDocument/2006/relationships/hyperlink" Target="http://vtruda.ru/sites/default/files/styles/large/public/pictures/pushkin-08.jpg?itok=M7ZQWtHs" TargetMode="External"/><Relationship Id="rId31" Type="http://schemas.openxmlformats.org/officeDocument/2006/relationships/slide" Target="slide2.xml"/><Relationship Id="rId4" Type="http://schemas.openxmlformats.org/officeDocument/2006/relationships/hyperlink" Target="https://www.litres.ru/static/bookimages/11/39/95/11399521.bin.dir/h/tale_of_tsar_saltan_04.jpg" TargetMode="External"/><Relationship Id="rId9" Type="http://schemas.openxmlformats.org/officeDocument/2006/relationships/hyperlink" Target="http://www.video-rama.ru/upload/video/thumbs/medium/2012/12/23/multiki-detjam-skazka-o-care-saltane1356250173-50d6bc3d4ac48.jpg" TargetMode="External"/><Relationship Id="rId14" Type="http://schemas.openxmlformats.org/officeDocument/2006/relationships/hyperlink" Target="http://static.test.tvc.ru/pictures/tb/657/70.jpg" TargetMode="External"/><Relationship Id="rId22" Type="http://schemas.openxmlformats.org/officeDocument/2006/relationships/hyperlink" Target="https://ds03.infourok.ru/uploads/ex/0fb2/0003ccb9-3997b645/img14.jpg" TargetMode="External"/><Relationship Id="rId27" Type="http://schemas.openxmlformats.org/officeDocument/2006/relationships/hyperlink" Target="http://abfund.org/wp-content/uploads/2017/09/skazo4ny-ostrov-buyan-v-illiustratsiax-k-skazkav-pushkina-768x559.png" TargetMode="External"/><Relationship Id="rId30" Type="http://schemas.openxmlformats.org/officeDocument/2006/relationships/hyperlink" Target="http://forum.motolodka.ru/att/club/936699_9321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78171"/>
            <a:ext cx="8784976" cy="53436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с вырезом 15">
            <a:hlinkClick r:id="" action="ppaction://hlinkshowjump?jump=nextslide"/>
          </p:cNvPr>
          <p:cNvSpPr/>
          <p:nvPr/>
        </p:nvSpPr>
        <p:spPr>
          <a:xfrm>
            <a:off x="8316416" y="5161756"/>
            <a:ext cx="568601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кумент 16">
            <a:hlinkClick r:id="rId2" action="ppaction://hlinksldjump" highlightClick="1"/>
          </p:cNvPr>
          <p:cNvSpPr/>
          <p:nvPr/>
        </p:nvSpPr>
        <p:spPr>
          <a:xfrm>
            <a:off x="296463" y="4945732"/>
            <a:ext cx="387105" cy="504056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08"/>
          <a:stretch/>
        </p:blipFill>
        <p:spPr bwMode="auto">
          <a:xfrm>
            <a:off x="827584" y="841276"/>
            <a:ext cx="7602537" cy="236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8" r="6727" b="13698"/>
          <a:stretch/>
        </p:blipFill>
        <p:spPr bwMode="auto">
          <a:xfrm>
            <a:off x="1272987" y="178171"/>
            <a:ext cx="6598025" cy="66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ww.litres.ru/static/bookimages/11/39/95/11399521.bin.dir/h/tale_of_tsar_saltan_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48" b="15201"/>
          <a:stretch/>
        </p:blipFill>
        <p:spPr bwMode="auto">
          <a:xfrm>
            <a:off x="3206478" y="1478080"/>
            <a:ext cx="2844747" cy="294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163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6835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Г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139952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27585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117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547664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дивясь, перед собой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Видит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он большой,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96109" y="1133507"/>
            <a:ext cx="3218174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324979">
              <a:off x="7692185" y="4279212"/>
              <a:ext cx="575106" cy="174727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31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27151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Г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459199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727903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863807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999711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135615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тот же день стал княжить он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нарёкся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князь…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59632" y="1133507"/>
            <a:ext cx="3334466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2472458">
              <a:off x="7029898" y="4134559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25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140221" y="29042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171852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411760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659684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899592" y="306109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Ветер на море гуляет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подгоняет.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15616" y="1146379"/>
            <a:ext cx="3405588" cy="237562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20364281">
              <a:off x="7637849" y="4117516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3923928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3" name="Табличка 52"/>
          <p:cNvSpPr/>
          <p:nvPr/>
        </p:nvSpPr>
        <p:spPr>
          <a:xfrm>
            <a:off x="4684020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4" name="Табличка 53"/>
          <p:cNvSpPr/>
          <p:nvPr/>
        </p:nvSpPr>
        <p:spPr>
          <a:xfrm>
            <a:off x="5450615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94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27151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Comic Sans MS" pitchFamily="66" charset="0"/>
              </a:rPr>
              <a:t>Л</a:t>
            </a:r>
          </a:p>
        </p:txBody>
      </p:sp>
      <p:sp>
        <p:nvSpPr>
          <p:cNvPr id="47" name="Табличка 46"/>
          <p:cNvSpPr/>
          <p:nvPr/>
        </p:nvSpPr>
        <p:spPr>
          <a:xfrm>
            <a:off x="459199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Ь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727903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863807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999711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135615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Глядь – поверх текучих вод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белая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плывёт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32157" y="1133507"/>
            <a:ext cx="3510737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2223527">
              <a:off x="7579077" y="4485376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01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впился … как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Тетке прямо в правый глаз.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59633" y="1133507"/>
            <a:ext cx="3253490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5400000">
              <a:off x="7315740" y="4577507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71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Я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У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Едем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прямо на восток,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Мимо острова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…,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царство славного </a:t>
            </a:r>
            <a:r>
              <a:rPr lang="ru-RU" sz="2800" b="1" dirty="0" err="1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Салтана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77291" y="1133507"/>
            <a:ext cx="3218174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20241229">
              <a:off x="7539082" y="4167282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59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песенки поет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 орешки все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грызёт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303030" y="1174309"/>
            <a:ext cx="3218174" cy="231976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6200000">
              <a:off x="7236913" y="3915520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34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140221" y="29042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Ч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171852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411760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659684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899592" y="306109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красавцы удалые,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Великаны молодые,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равны, как на подбор,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 ними дядька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...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67156" y="1161879"/>
            <a:ext cx="3304844" cy="237562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4948942">
              <a:off x="7349159" y="4498019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Табличка 46"/>
          <p:cNvSpPr/>
          <p:nvPr/>
        </p:nvSpPr>
        <p:spPr>
          <a:xfrm>
            <a:off x="3923928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3" name="Табличка 52"/>
          <p:cNvSpPr/>
          <p:nvPr/>
        </p:nvSpPr>
        <p:spPr>
          <a:xfrm>
            <a:off x="4684020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4" name="Табличка 53"/>
          <p:cNvSpPr/>
          <p:nvPr/>
        </p:nvSpPr>
        <p:spPr>
          <a:xfrm>
            <a:off x="5450615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2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Ц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Я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С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Днём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свет божий затмевает,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Ночью землю освещает-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под косой блестит,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во лбу звезда горит.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365606" y="1180037"/>
            <a:ext cx="3093022" cy="230831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2346892">
              <a:off x="7069762" y="4216848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80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Ш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Ь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«Вот ужо! Пожди немножко,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Погоди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! »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 … в окошко.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365606" y="1187376"/>
            <a:ext cx="3093022" cy="229363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7172242">
              <a:off x="7146096" y="4491958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9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3131840" y="167003"/>
            <a:ext cx="5860413" cy="4188381"/>
          </a:xfrm>
          <a:prstGeom prst="wedgeRoundRectCallout">
            <a:avLst>
              <a:gd name="adj1" fmla="val -68458"/>
              <a:gd name="adj2" fmla="val -24344"/>
              <a:gd name="adj3" fmla="val 16667"/>
            </a:avLst>
          </a:prstGeom>
          <a:solidFill>
            <a:schemeClr val="bg1"/>
          </a:solidFill>
          <a:ln>
            <a:solidFill>
              <a:srgbClr val="66CC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Ребята!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Проверьте насколько хорошо вы знаете содержание «Сказки о царе </a:t>
            </a:r>
            <a:r>
              <a:rPr lang="ru-RU" sz="2400" b="1" dirty="0" err="1" smtClean="0">
                <a:latin typeface="Comic Sans MS" pitchFamily="66" charset="0"/>
                <a:cs typeface="Times New Roman" pitchFamily="18" charset="0"/>
              </a:rPr>
              <a:t>Салтане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». Читайте отрывки, вставляйте пропущенные слова. Отгадав </a:t>
            </a:r>
            <a:r>
              <a:rPr lang="ru-RU" sz="2400" b="1" smtClean="0">
                <a:latin typeface="Comic Sans MS" pitchFamily="66" charset="0"/>
                <a:cs typeface="Times New Roman" pitchFamily="18" charset="0"/>
              </a:rPr>
              <a:t>слово, для </a:t>
            </a:r>
            <a:r>
              <a:rPr lang="ru-RU" sz="2400" b="1" dirty="0" smtClean="0">
                <a:latin typeface="Comic Sans MS" pitchFamily="66" charset="0"/>
                <a:cs typeface="Times New Roman" pitchFamily="18" charset="0"/>
              </a:rPr>
              <a:t>проверки кликните мышкой на царевну . Для перехода на следующий слайд появится кораблик.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Желаю всем удачи!</a:t>
            </a:r>
            <a:endParaRPr lang="ru-RU" sz="2400" b="1" dirty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292080" y="4600445"/>
            <a:ext cx="1063870" cy="11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903" y="697260"/>
            <a:ext cx="3214710" cy="494102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172692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27151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459199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727903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863807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999711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135615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в том острове богаты,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Изоб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нет, везде …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4095" y="1127377"/>
            <a:ext cx="3316044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8014423">
              <a:off x="7429014" y="4031212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422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118762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Ф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779912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91581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2051720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Тут уж царь не утерпел,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Снарядить он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велел.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87624" y="1127377"/>
            <a:ext cx="3333580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612366">
              <a:off x="7436297" y="4349874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8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6115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П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06794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20384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339752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Ш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475656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У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Разом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запалили;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колокольнях зазвонили;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87624" y="1127377"/>
            <a:ext cx="3351214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9459072">
              <a:off x="6999118" y="4367799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05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212229" y="29042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243860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Ш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483768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Ю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731692" y="306111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Т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971600" y="306109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"Матушка моя родная!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Ты, княгиня молодая!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Посмотрите вы туда: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Едет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сюда".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75587" y="1161879"/>
            <a:ext cx="3287981" cy="237562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3741691">
              <a:off x="7056605" y="3998524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Табличка 46"/>
          <p:cNvSpPr/>
          <p:nvPr/>
        </p:nvSpPr>
        <p:spPr>
          <a:xfrm>
            <a:off x="3995936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3" name="Табличка 52"/>
          <p:cNvSpPr/>
          <p:nvPr/>
        </p:nvSpPr>
        <p:spPr>
          <a:xfrm>
            <a:off x="4756028" y="291247"/>
            <a:ext cx="75207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0969" y="35315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52386" y="58617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028384" y="91328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922830" y="150475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17077" y="194580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76256" y="184938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16216" y="148413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44886" y="999215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49332" y="590331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21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52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95272" y="2187902"/>
            <a:ext cx="2294784" cy="352709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4553" y="409228"/>
            <a:ext cx="13131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М </a:t>
            </a:r>
            <a:endParaRPr lang="ru-RU" sz="7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5629" y="987574"/>
            <a:ext cx="11592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о </a:t>
            </a:r>
            <a:endParaRPr lang="ru-RU" sz="7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8070" y="409228"/>
            <a:ext cx="11945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л </a:t>
            </a:r>
            <a:endParaRPr lang="ru-RU" sz="7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987574"/>
            <a:ext cx="7920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о</a:t>
            </a:r>
            <a:r>
              <a:rPr lang="ru-RU" sz="7200" b="1" cap="all" spc="0" dirty="0" smtClean="0">
                <a:ln/>
                <a:solidFill>
                  <a:srgbClr val="00AAE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 </a:t>
            </a:r>
            <a:endParaRPr lang="ru-RU" sz="7200" b="1" cap="all" spc="0" dirty="0">
              <a:ln/>
              <a:solidFill>
                <a:srgbClr val="00AAE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8610" y="409228"/>
            <a:ext cx="11737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д </a:t>
            </a:r>
            <a:endParaRPr lang="ru-RU" sz="7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0657" y="985292"/>
            <a:ext cx="12089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ц </a:t>
            </a:r>
            <a:endParaRPr lang="ru-RU" sz="7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05458" y="409228"/>
            <a:ext cx="13949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ы </a:t>
            </a:r>
            <a:endParaRPr lang="ru-RU" sz="7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13238" y="282516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" pitchFamily="18" charset="0"/>
              </a:rPr>
              <a:t>! </a:t>
            </a:r>
            <a:endParaRPr lang="ru-RU" sz="7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entury" pitchFamily="18" charset="0"/>
            </a:endParaRPr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612474" y="5089748"/>
            <a:ext cx="432048" cy="504056"/>
          </a:xfrm>
          <a:prstGeom prst="mathMultiply">
            <a:avLst/>
          </a:prstGeom>
          <a:solidFill>
            <a:schemeClr val="bg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913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13" y="106363"/>
            <a:ext cx="88153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1333713"/>
            <a:ext cx="2160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omic Sans MS" pitchFamily="66" charset="0"/>
                <a:hlinkClick r:id="rId3"/>
              </a:rPr>
              <a:t>Фон</a:t>
            </a:r>
            <a:r>
              <a:rPr lang="ru-RU" sz="1400" dirty="0" smtClean="0">
                <a:latin typeface="Comic Sans MS" pitchFamily="66" charset="0"/>
              </a:rPr>
              <a:t>  </a:t>
            </a:r>
            <a:r>
              <a:rPr lang="ru-RU" sz="1400" dirty="0" smtClean="0">
                <a:latin typeface="Comic Sans MS" pitchFamily="66" charset="0"/>
                <a:hlinkClick r:id="rId4"/>
              </a:rPr>
              <a:t>Обложка</a:t>
            </a:r>
            <a:r>
              <a:rPr lang="ru-RU" sz="1400" dirty="0" smtClean="0">
                <a:latin typeface="Comic Sans MS" pitchFamily="66" charset="0"/>
              </a:rPr>
              <a:t>  </a:t>
            </a:r>
            <a:r>
              <a:rPr lang="ru-RU" sz="1400" dirty="0" err="1" smtClean="0">
                <a:latin typeface="Comic Sans MS" pitchFamily="66" charset="0"/>
                <a:hlinkClick r:id="rId5"/>
              </a:rPr>
              <a:t>Гвидон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6"/>
              </a:rPr>
              <a:t>Царевна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7"/>
              </a:rPr>
              <a:t>Кораблик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   </a:t>
            </a:r>
            <a:r>
              <a:rPr lang="ru-RU" sz="1400" dirty="0" smtClean="0">
                <a:latin typeface="Comic Sans MS" pitchFamily="66" charset="0"/>
                <a:hlinkClick r:id="rId8"/>
              </a:rPr>
              <a:t>Царица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9"/>
              </a:rPr>
              <a:t>Сын</a:t>
            </a:r>
            <a:r>
              <a:rPr lang="ru-RU" sz="1400" dirty="0" smtClean="0">
                <a:latin typeface="Comic Sans MS" pitchFamily="66" charset="0"/>
              </a:rPr>
              <a:t>     </a:t>
            </a:r>
            <a:r>
              <a:rPr lang="ru-RU" sz="1400" dirty="0" smtClean="0">
                <a:latin typeface="Comic Sans MS" pitchFamily="66" charset="0"/>
                <a:hlinkClick r:id="rId10"/>
              </a:rPr>
              <a:t>Холм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11"/>
              </a:rPr>
              <a:t>Коршун</a:t>
            </a:r>
            <a:r>
              <a:rPr lang="ru-RU" sz="1400" dirty="0" smtClean="0">
                <a:latin typeface="Comic Sans MS" pitchFamily="66" charset="0"/>
              </a:rPr>
              <a:t>    </a:t>
            </a:r>
            <a:r>
              <a:rPr lang="ru-RU" sz="1400" dirty="0" smtClean="0">
                <a:latin typeface="Comic Sans MS" pitchFamily="66" charset="0"/>
                <a:hlinkClick r:id="rId12"/>
              </a:rPr>
              <a:t>Лебедь</a:t>
            </a:r>
            <a:r>
              <a:rPr lang="ru-RU" sz="1400" dirty="0" smtClean="0">
                <a:latin typeface="Comic Sans MS" pitchFamily="66" charset="0"/>
                <a:hlinkClick r:id="rId13"/>
              </a:rPr>
              <a:t> </a:t>
            </a:r>
          </a:p>
          <a:p>
            <a:pPr algn="ctr"/>
            <a:r>
              <a:rPr lang="ru-RU" sz="1400" dirty="0" smtClean="0">
                <a:latin typeface="Comic Sans MS" pitchFamily="66" charset="0"/>
                <a:hlinkClick r:id="rId14"/>
              </a:rPr>
              <a:t>Князь 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  </a:t>
            </a:r>
            <a:r>
              <a:rPr lang="ru-RU" sz="1400" dirty="0" smtClean="0">
                <a:latin typeface="Comic Sans MS" pitchFamily="66" charset="0"/>
                <a:hlinkClick r:id="rId15"/>
              </a:rPr>
              <a:t>Кораблик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16"/>
              </a:rPr>
              <a:t>Комар </a:t>
            </a:r>
            <a:r>
              <a:rPr lang="ru-RU" sz="1400" dirty="0" smtClean="0">
                <a:latin typeface="Comic Sans MS" pitchFamily="66" charset="0"/>
              </a:rPr>
              <a:t>    </a:t>
            </a:r>
            <a:r>
              <a:rPr lang="ru-RU" sz="1400" dirty="0" smtClean="0">
                <a:latin typeface="Comic Sans MS" pitchFamily="66" charset="0"/>
                <a:hlinkClick r:id="rId17"/>
              </a:rPr>
              <a:t>Палаты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18"/>
              </a:rPr>
              <a:t>Князь</a:t>
            </a:r>
            <a:r>
              <a:rPr lang="ru-RU" sz="1400" dirty="0" smtClean="0">
                <a:latin typeface="Comic Sans MS" pitchFamily="66" charset="0"/>
              </a:rPr>
              <a:t>    </a:t>
            </a:r>
            <a:r>
              <a:rPr lang="ru-RU" sz="1400" dirty="0" smtClean="0">
                <a:latin typeface="Comic Sans MS" pitchFamily="66" charset="0"/>
                <a:hlinkClick r:id="rId19"/>
              </a:rPr>
              <a:t>Белка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20"/>
              </a:rPr>
              <a:t>Черномор 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   </a:t>
            </a:r>
            <a:r>
              <a:rPr lang="ru-RU" sz="1400" dirty="0" smtClean="0">
                <a:latin typeface="Comic Sans MS" pitchFamily="66" charset="0"/>
                <a:hlinkClick r:id="rId21"/>
              </a:rPr>
              <a:t>Бочка</a:t>
            </a:r>
          </a:p>
          <a:p>
            <a:pPr algn="ctr"/>
            <a:r>
              <a:rPr lang="ru-RU" sz="1400" dirty="0" smtClean="0">
                <a:latin typeface="Comic Sans MS" pitchFamily="66" charset="0"/>
                <a:hlinkClick r:id="rId22"/>
              </a:rPr>
              <a:t>Царевна 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   </a:t>
            </a:r>
            <a:r>
              <a:rPr lang="ru-RU" sz="1400" dirty="0" smtClean="0">
                <a:latin typeface="Comic Sans MS" pitchFamily="66" charset="0"/>
                <a:hlinkClick r:id="rId23"/>
              </a:rPr>
              <a:t>Шмель</a:t>
            </a:r>
            <a:r>
              <a:rPr lang="ru-RU" sz="1400" dirty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</a:rPr>
              <a:t> </a:t>
            </a:r>
            <a:r>
              <a:rPr lang="ru-RU" sz="1400" dirty="0" smtClean="0">
                <a:latin typeface="Comic Sans MS" pitchFamily="66" charset="0"/>
                <a:hlinkClick r:id="rId24"/>
              </a:rPr>
              <a:t>Флот  </a:t>
            </a:r>
          </a:p>
          <a:p>
            <a:pPr algn="ctr"/>
            <a:r>
              <a:rPr lang="ru-RU" sz="1400" dirty="0" smtClean="0">
                <a:latin typeface="Comic Sans MS" pitchFamily="66" charset="0"/>
                <a:hlinkClick r:id="rId25"/>
              </a:rPr>
              <a:t>Царь</a:t>
            </a:r>
          </a:p>
          <a:p>
            <a:pPr algn="ctr"/>
            <a:r>
              <a:rPr lang="ru-RU" sz="1400" dirty="0" smtClean="0">
                <a:latin typeface="Comic Sans MS" pitchFamily="66" charset="0"/>
                <a:hlinkClick r:id="rId26"/>
              </a:rPr>
              <a:t>Пушки  </a:t>
            </a:r>
            <a:r>
              <a:rPr lang="ru-RU" sz="1400" dirty="0" smtClean="0">
                <a:latin typeface="Comic Sans MS" pitchFamily="66" charset="0"/>
              </a:rPr>
              <a:t>  </a:t>
            </a:r>
            <a:r>
              <a:rPr lang="ru-RU" sz="1400" dirty="0" smtClean="0">
                <a:latin typeface="Comic Sans MS" pitchFamily="66" charset="0"/>
                <a:hlinkClick r:id="rId27"/>
              </a:rPr>
              <a:t>Дворец</a:t>
            </a:r>
            <a:r>
              <a:rPr lang="ru-RU" sz="1400" dirty="0" smtClean="0">
                <a:latin typeface="Comic Sans MS" pitchFamily="66" charset="0"/>
                <a:hlinkClick r:id="rId25"/>
              </a:rPr>
              <a:t> </a:t>
            </a:r>
            <a:endParaRPr lang="ru-RU" sz="1400" dirty="0" smtClean="0">
              <a:latin typeface="Comic Sans MS" pitchFamily="66" charset="0"/>
            </a:endParaRPr>
          </a:p>
          <a:p>
            <a:pPr algn="ctr"/>
            <a:r>
              <a:rPr lang="ru-RU" sz="1400" dirty="0" smtClean="0">
                <a:latin typeface="Comic Sans MS" pitchFamily="66" charset="0"/>
                <a:hlinkClick r:id="rId28"/>
              </a:rPr>
              <a:t>Гонец</a:t>
            </a:r>
            <a:r>
              <a:rPr lang="ru-RU" sz="1400" dirty="0" smtClean="0">
                <a:latin typeface="Comic Sans MS" pitchFamily="66" charset="0"/>
                <a:hlinkClick r:id="rId13"/>
              </a:rPr>
              <a:t> </a:t>
            </a:r>
          </a:p>
          <a:p>
            <a:pPr algn="ctr"/>
            <a:r>
              <a:rPr lang="ru-RU" sz="1400" dirty="0" smtClean="0">
                <a:latin typeface="Comic Sans MS" pitchFamily="66" charset="0"/>
                <a:hlinkClick r:id="rId29"/>
              </a:rPr>
              <a:t> Город</a:t>
            </a:r>
            <a:r>
              <a:rPr lang="ru-RU" sz="1400" dirty="0" smtClean="0">
                <a:latin typeface="Comic Sans MS" pitchFamily="66" charset="0"/>
              </a:rPr>
              <a:t>  </a:t>
            </a:r>
            <a:r>
              <a:rPr lang="ru-RU" sz="1400" dirty="0" smtClean="0">
                <a:latin typeface="Comic Sans MS" pitchFamily="66" charset="0"/>
                <a:hlinkClick r:id="rId30"/>
              </a:rPr>
              <a:t>Остров</a:t>
            </a:r>
            <a:endParaRPr lang="ru-RU" sz="1400" dirty="0" smtClean="0">
              <a:latin typeface="Comic Sans MS" pitchFamily="66" charset="0"/>
              <a:hlinkClick r:id="rId13"/>
            </a:endParaRPr>
          </a:p>
        </p:txBody>
      </p:sp>
      <p:sp>
        <p:nvSpPr>
          <p:cNvPr id="7" name="Управляющая кнопка: домой 6">
            <a:hlinkClick r:id="rId31" action="ppaction://hlinksldjump" highlightClick="1"/>
          </p:cNvPr>
          <p:cNvSpPr/>
          <p:nvPr/>
        </p:nvSpPr>
        <p:spPr>
          <a:xfrm>
            <a:off x="8460432" y="5017740"/>
            <a:ext cx="432048" cy="504056"/>
          </a:xfrm>
          <a:prstGeom prst="actionButtonHome">
            <a:avLst/>
          </a:prstGeom>
          <a:solidFill>
            <a:schemeClr val="bg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532440" y="151839"/>
            <a:ext cx="432048" cy="504056"/>
          </a:xfrm>
          <a:prstGeom prst="mathMultiply">
            <a:avLst/>
          </a:prstGeom>
          <a:solidFill>
            <a:schemeClr val="bg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9704"/>
          <a:stretch/>
        </p:blipFill>
        <p:spPr bwMode="auto">
          <a:xfrm>
            <a:off x="1619672" y="381083"/>
            <a:ext cx="5595937" cy="104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172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27151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Ц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459199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727903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Ц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863807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999711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135615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Кабы я была …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Говорит одна девица.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05930" y="1127377"/>
            <a:ext cx="3386069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4492256">
              <a:off x="7100762" y="3941953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70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27151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Д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459199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Ц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727903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863807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999711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135615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В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сени вышел царь-отец.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Все пустились во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….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05930" y="1169954"/>
            <a:ext cx="3386069" cy="2328477"/>
          </a:xfrm>
          <a:prstGeom prst="rect">
            <a:avLst/>
          </a:prstGeom>
          <a:noFill/>
          <a:ln w="38100">
            <a:noFill/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7236771">
              <a:off x="7101165" y="4569069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18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И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Ш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Наступает срок родин;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Сына бог им дал в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59632" y="1180036"/>
            <a:ext cx="3312368" cy="240997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6200000">
              <a:off x="7261518" y="3907167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60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Г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Ц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Е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Едет с грамотой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приехал наконец.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76212" y="1180036"/>
            <a:ext cx="3279208" cy="2409979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8083564">
              <a:off x="7453986" y="3907796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7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75557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4211960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34786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48376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Ч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61967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синем море волны хлещут;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Туча по небу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идёт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по морю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плывёт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187624" y="1174309"/>
            <a:ext cx="3350410" cy="241570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10800000">
              <a:off x="7026407" y="4275456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36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1115616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Х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3707904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М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2843808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Л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979712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Мать и сын теперь на воле;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Видят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 широком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поле.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59632" y="1200834"/>
            <a:ext cx="3312368" cy="238918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3864539">
              <a:off x="7459456" y="4607316"/>
              <a:ext cx="575106" cy="157654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8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Табличка 43"/>
          <p:cNvSpPr/>
          <p:nvPr/>
        </p:nvSpPr>
        <p:spPr>
          <a:xfrm>
            <a:off x="27151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К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7" name="Табличка 46"/>
          <p:cNvSpPr/>
          <p:nvPr/>
        </p:nvSpPr>
        <p:spPr>
          <a:xfrm>
            <a:off x="4591999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8" name="Табличка 47"/>
          <p:cNvSpPr/>
          <p:nvPr/>
        </p:nvSpPr>
        <p:spPr>
          <a:xfrm>
            <a:off x="3727903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У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9" name="Табличка 48"/>
          <p:cNvSpPr/>
          <p:nvPr/>
        </p:nvSpPr>
        <p:spPr>
          <a:xfrm>
            <a:off x="2863807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Ш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0" name="Табличка 49"/>
          <p:cNvSpPr/>
          <p:nvPr/>
        </p:nvSpPr>
        <p:spPr>
          <a:xfrm>
            <a:off x="1999711" y="306111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Р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1" name="Табличка 50"/>
          <p:cNvSpPr/>
          <p:nvPr/>
        </p:nvSpPr>
        <p:spPr>
          <a:xfrm>
            <a:off x="1135615" y="306109"/>
            <a:ext cx="864096" cy="679181"/>
          </a:xfrm>
          <a:prstGeom prst="plaqu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О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71519" y="3721596"/>
            <a:ext cx="5493836" cy="18751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Смотрит: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… в </a:t>
            </a: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море тонет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не птичьим криком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стонет.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 flipH="1">
            <a:off x="6660229" y="2772409"/>
            <a:ext cx="1872207" cy="2761329"/>
            <a:chOff x="5271049" y="3454989"/>
            <a:chExt cx="1387155" cy="2101358"/>
          </a:xfrm>
        </p:grpSpPr>
        <p:pic>
          <p:nvPicPr>
            <p:cNvPr id="60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271049" y="3454989"/>
              <a:ext cx="1387155" cy="2101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rot="1514922" flipH="1">
              <a:off x="5296590" y="3601821"/>
              <a:ext cx="353475" cy="4651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259633" y="1133507"/>
            <a:ext cx="3291126" cy="241363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/>
        </p:spPr>
      </p:pic>
      <p:pic>
        <p:nvPicPr>
          <p:cNvPr id="1028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30061" y="2195601"/>
            <a:ext cx="1336997" cy="13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6468692" y="386629"/>
            <a:ext cx="2133648" cy="2191178"/>
            <a:chOff x="1986118" y="751361"/>
            <a:chExt cx="4169733" cy="4251908"/>
          </a:xfrm>
          <a:solidFill>
            <a:schemeClr val="bg1"/>
          </a:solidFill>
        </p:grpSpPr>
        <p:sp>
          <p:nvSpPr>
            <p:cNvPr id="68" name="Равнобедренный треугольник 67"/>
            <p:cNvSpPr/>
            <p:nvPr/>
          </p:nvSpPr>
          <p:spPr>
            <a:xfrm rot="9157069">
              <a:off x="2937188" y="868047"/>
              <a:ext cx="1214872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1720419">
              <a:off x="2945072" y="2779816"/>
              <a:ext cx="115260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 rot="18091279">
              <a:off x="4353274" y="2463719"/>
              <a:ext cx="1227433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9878682">
              <a:off x="4003275" y="2839705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11045985">
              <a:off x="3512247" y="751361"/>
              <a:ext cx="1179569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3472047" y="2970957"/>
              <a:ext cx="1128666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авнобедренный треугольник 73"/>
            <p:cNvSpPr/>
            <p:nvPr/>
          </p:nvSpPr>
          <p:spPr>
            <a:xfrm rot="3577013">
              <a:off x="2615767" y="2298455"/>
              <a:ext cx="1102932" cy="2123677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 rot="5400000">
              <a:off x="2498702" y="1758992"/>
              <a:ext cx="1128666" cy="2153834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/>
            <p:cNvSpPr/>
            <p:nvPr/>
          </p:nvSpPr>
          <p:spPr>
            <a:xfrm rot="7258084">
              <a:off x="2596977" y="1304807"/>
              <a:ext cx="1181931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6389583">
              <a:off x="4463759" y="1845901"/>
              <a:ext cx="1257304" cy="2126880"/>
            </a:xfrm>
            <a:prstGeom prst="triangle">
              <a:avLst>
                <a:gd name="adj" fmla="val 49959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Равнобедренный треугольник 77"/>
            <p:cNvSpPr/>
            <p:nvPr/>
          </p:nvSpPr>
          <p:spPr>
            <a:xfrm rot="14714080">
              <a:off x="4368903" y="1341328"/>
              <a:ext cx="1275654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/>
            <p:cNvSpPr/>
            <p:nvPr/>
          </p:nvSpPr>
          <p:spPr>
            <a:xfrm rot="12976061">
              <a:off x="4014219" y="892757"/>
              <a:ext cx="1274837" cy="2032312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202691" y="130896"/>
            <a:ext cx="2689789" cy="2641513"/>
            <a:chOff x="6209349" y="3024299"/>
            <a:chExt cx="2689789" cy="2641513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6209349" y="3024299"/>
              <a:ext cx="2689789" cy="2641513"/>
              <a:chOff x="1479292" y="-871622"/>
              <a:chExt cx="5256584" cy="5125767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1479292" y="-871622"/>
                <a:ext cx="5256584" cy="5125767"/>
                <a:chOff x="1479292" y="-871622"/>
                <a:chExt cx="5256584" cy="5125767"/>
              </a:xfrm>
            </p:grpSpPr>
            <p:pic>
              <p:nvPicPr>
                <p:cNvPr id="65" name="Picture 2" descr="http://clipart-work.net/data_gallery/circle-clip-art-free-cliparts-co-8bJf79-clipar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5689" t="5064" r="4824" b="5286"/>
                <a:stretch/>
              </p:blipFill>
              <p:spPr bwMode="auto">
                <a:xfrm>
                  <a:off x="1479292" y="-871622"/>
                  <a:ext cx="5256584" cy="5125767"/>
                </a:xfrm>
                <a:prstGeom prst="ellipse">
                  <a:avLst/>
                </a:prstGeom>
                <a:solidFill>
                  <a:srgbClr val="FFFFFF"/>
                </a:solidFill>
                <a:extLst/>
              </p:spPr>
            </p:pic>
            <p:sp>
              <p:nvSpPr>
                <p:cNvPr id="66" name="Кольцо 65"/>
                <p:cNvSpPr/>
                <p:nvPr/>
              </p:nvSpPr>
              <p:spPr>
                <a:xfrm rot="16200000">
                  <a:off x="1958343" y="-426370"/>
                  <a:ext cx="4252240" cy="422431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Кольцо 66"/>
                <p:cNvSpPr/>
                <p:nvPr/>
              </p:nvSpPr>
              <p:spPr>
                <a:xfrm rot="16200000">
                  <a:off x="1696116" y="-749198"/>
                  <a:ext cx="4824541" cy="4896544"/>
                </a:xfrm>
                <a:prstGeom prst="donut">
                  <a:avLst>
                    <a:gd name="adj" fmla="val 2313"/>
                  </a:avLst>
                </a:prstGeom>
                <a:solidFill>
                  <a:schemeClr val="bg1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Кольцо 63"/>
              <p:cNvSpPr/>
              <p:nvPr/>
            </p:nvSpPr>
            <p:spPr>
              <a:xfrm>
                <a:off x="3499238" y="1128966"/>
                <a:ext cx="1152128" cy="1113269"/>
              </a:xfrm>
              <a:prstGeom prst="donut">
                <a:avLst/>
              </a:prstGeom>
              <a:solidFill>
                <a:srgbClr val="CF2FC7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Стрелка вправо 61"/>
            <p:cNvSpPr/>
            <p:nvPr/>
          </p:nvSpPr>
          <p:spPr>
            <a:xfrm rot="8846801">
              <a:off x="6972133" y="4404360"/>
              <a:ext cx="575106" cy="174727"/>
            </a:xfrm>
            <a:prstGeom prst="rightArrow">
              <a:avLst/>
            </a:prstGeom>
            <a:solidFill>
              <a:srgbClr val="CF2FC7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7381657" y="1298275"/>
            <a:ext cx="321512" cy="31214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380312" y="37961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12360" y="48123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2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160222" y="91328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3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14727" y="131998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4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28384" y="174776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5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40352" y="199340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6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80312" y="203579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7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48264" y="1963787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8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660232" y="16333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9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16216" y="127007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10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88224" y="84127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11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76256" y="4812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12</a:t>
            </a:r>
            <a:endParaRPr lang="ru-RU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62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670</Words>
  <Application>Microsoft Office PowerPoint</Application>
  <PresentationFormat>Экран (16:10)</PresentationFormat>
  <Paragraphs>419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Никифорова</dc:creator>
  <cp:lastModifiedBy>Admin</cp:lastModifiedBy>
  <cp:revision>58</cp:revision>
  <dcterms:created xsi:type="dcterms:W3CDTF">2017-10-01T13:49:16Z</dcterms:created>
  <dcterms:modified xsi:type="dcterms:W3CDTF">2018-01-10T14:31:37Z</dcterms:modified>
</cp:coreProperties>
</file>